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58" r:id="rId4"/>
    <p:sldId id="259" r:id="rId5"/>
    <p:sldId id="268" r:id="rId6"/>
    <p:sldId id="269" r:id="rId7"/>
    <p:sldId id="270" r:id="rId8"/>
    <p:sldId id="271" r:id="rId9"/>
    <p:sldId id="272" r:id="rId10"/>
    <p:sldId id="275" r:id="rId11"/>
    <p:sldId id="276" r:id="rId12"/>
    <p:sldId id="279" r:id="rId13"/>
    <p:sldId id="278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92" r:id="rId24"/>
    <p:sldId id="290" r:id="rId25"/>
    <p:sldId id="291" r:id="rId26"/>
    <p:sldId id="295" r:id="rId27"/>
    <p:sldId id="296" r:id="rId28"/>
    <p:sldId id="297" r:id="rId29"/>
    <p:sldId id="298" r:id="rId30"/>
    <p:sldId id="299" r:id="rId31"/>
    <p:sldId id="301" r:id="rId32"/>
    <p:sldId id="300" r:id="rId33"/>
    <p:sldId id="302" r:id="rId34"/>
    <p:sldId id="303" r:id="rId35"/>
    <p:sldId id="304" r:id="rId36"/>
    <p:sldId id="267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3A98"/>
    <a:srgbClr val="97C72C"/>
    <a:srgbClr val="0839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 autoAdjust="0"/>
    <p:restoredTop sz="94704" autoAdjust="0"/>
  </p:normalViewPr>
  <p:slideViewPr>
    <p:cSldViewPr snapToGrid="0" snapToObjects="1">
      <p:cViewPr varScale="1">
        <p:scale>
          <a:sx n="68" d="100"/>
          <a:sy n="68" d="100"/>
        </p:scale>
        <p:origin x="262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MK 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ydzial fiz PL 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5676"/>
            <a:ext cx="2755392" cy="1371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0"/>
            <a:ext cx="5486400" cy="59817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5673" y="3867803"/>
            <a:ext cx="4755440" cy="1149336"/>
          </a:xfrm>
          <a:prstGeom prst="rect">
            <a:avLst/>
          </a:prstGeom>
        </p:spPr>
        <p:txBody>
          <a:bodyPr vert="horz"/>
          <a:lstStyle>
            <a:lvl1pPr algn="l">
              <a:defRPr sz="3200" b="1" i="0" strike="noStrike">
                <a:solidFill>
                  <a:srgbClr val="053A98"/>
                </a:solidFill>
              </a:defRPr>
            </a:lvl1pPr>
          </a:lstStyle>
          <a:p>
            <a:pPr>
              <a:lnSpc>
                <a:spcPts val="4000"/>
              </a:lnSpc>
              <a:tabLst/>
            </a:pPr>
            <a:r>
              <a:rPr lang="en-US" altLang="zh-CN" sz="3200" b="1" dirty="0" err="1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Kliknij</a:t>
            </a:r>
            <a:r>
              <a:rPr lang="en-US" altLang="zh-CN" sz="3200" b="1" dirty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 </a:t>
            </a:r>
            <a:r>
              <a:rPr lang="en-US" altLang="zh-CN" sz="3200" b="1" dirty="0" err="1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aby</a:t>
            </a:r>
            <a:r>
              <a:rPr lang="en-US" altLang="zh-CN" sz="3200" b="1" dirty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 </a:t>
            </a:r>
            <a:r>
              <a:rPr lang="en-US" altLang="zh-CN" sz="3200" b="1" dirty="0" err="1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dodać</a:t>
            </a:r>
            <a:br>
              <a:rPr lang="en-US" altLang="zh-CN" sz="3200" b="1" dirty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</a:br>
            <a:r>
              <a:rPr lang="en-US" altLang="zh-CN" sz="3200" b="1" dirty="0" err="1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tytuł</a:t>
            </a:r>
            <a:r>
              <a:rPr lang="en-US" altLang="zh-CN" sz="3200" b="1" dirty="0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 </a:t>
            </a:r>
            <a:r>
              <a:rPr lang="en-US" altLang="zh-CN" sz="3200" b="1" dirty="0" err="1">
                <a:solidFill>
                  <a:srgbClr val="053A98"/>
                </a:solidFill>
                <a:latin typeface="Calibri" pitchFamily="18" charset="0"/>
                <a:cs typeface="Calibri" pitchFamily="18" charset="0"/>
              </a:rPr>
              <a:t>prezentacji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65138" y="5017139"/>
            <a:ext cx="4755974" cy="88694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solidFill>
                  <a:srgbClr val="97C72C"/>
                </a:solidFill>
              </a:defRPr>
            </a:lvl1pPr>
            <a:lvl2pPr>
              <a:defRPr sz="2400">
                <a:solidFill>
                  <a:srgbClr val="053A98"/>
                </a:solidFill>
              </a:defRPr>
            </a:lvl2pPr>
            <a:lvl3pPr>
              <a:defRPr sz="2400">
                <a:solidFill>
                  <a:srgbClr val="053A98"/>
                </a:solidFill>
              </a:defRPr>
            </a:lvl3pPr>
            <a:lvl4pPr>
              <a:defRPr sz="2400">
                <a:solidFill>
                  <a:srgbClr val="053A98"/>
                </a:solidFill>
              </a:defRPr>
            </a:lvl4pPr>
            <a:lvl5pPr>
              <a:defRPr sz="2400">
                <a:solidFill>
                  <a:srgbClr val="053A98"/>
                </a:solidFill>
              </a:defRPr>
            </a:lvl5pPr>
          </a:lstStyle>
          <a:p>
            <a:pPr lvl="0"/>
            <a:r>
              <a:rPr lang="pl-PL" dirty="0"/>
              <a:t>Kliknij aby dodać podtytuł prezentacji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558809" y="5958253"/>
            <a:ext cx="1761057" cy="412934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E4387F1C-31B5-E049-8F12-9FAEC8677B35}" type="datetime1">
              <a:rPr lang="pl-PL" sz="1800" smtClean="0">
                <a:solidFill>
                  <a:schemeClr val="bg1">
                    <a:lumMod val="65000"/>
                  </a:schemeClr>
                </a:solidFill>
                <a:latin typeface="Calibri" pitchFamily="18" charset="0"/>
                <a:cs typeface="Calibri" pitchFamily="18" charset="0"/>
              </a:rPr>
              <a:t>12.02.2021</a:t>
            </a:fld>
            <a:endParaRPr lang="en-US" sz="1800" dirty="0" err="1">
              <a:solidFill>
                <a:schemeClr val="bg1">
                  <a:lumMod val="65000"/>
                </a:schemeClr>
              </a:solidFill>
              <a:latin typeface="Calibri" pitchFamily="18" charset="0"/>
              <a:cs typeface="Calibri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066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MK Obraz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4"/>
          <p:cNvSpPr>
            <a:spLocks noGrp="1"/>
          </p:cNvSpPr>
          <p:nvPr>
            <p:ph type="body" sz="quarter" idx="25" hasCustomPrompt="1"/>
          </p:nvPr>
        </p:nvSpPr>
        <p:spPr>
          <a:xfrm>
            <a:off x="4494785" y="4191000"/>
            <a:ext cx="3518915" cy="19591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tekst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3" hasCustomPrompt="1"/>
          </p:nvPr>
        </p:nvSpPr>
        <p:spPr>
          <a:xfrm>
            <a:off x="5" y="1276350"/>
            <a:ext cx="9143995" cy="17310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err="1"/>
              <a:t>Dodaj</a:t>
            </a:r>
            <a:r>
              <a:rPr lang="en-US" dirty="0"/>
              <a:t> </a:t>
            </a:r>
            <a:r>
              <a:rPr lang="en-US" dirty="0" err="1"/>
              <a:t>obraz</a:t>
            </a:r>
            <a:endParaRPr lang="en-US" dirty="0"/>
          </a:p>
        </p:txBody>
      </p:sp>
      <p:sp>
        <p:nvSpPr>
          <p:cNvPr id="3" name="Freeform 2"/>
          <p:cNvSpPr/>
          <p:nvPr userDrawn="1"/>
        </p:nvSpPr>
        <p:spPr>
          <a:xfrm>
            <a:off x="5" y="0"/>
            <a:ext cx="6719557" cy="642035"/>
          </a:xfrm>
          <a:custGeom>
            <a:avLst/>
            <a:gdLst>
              <a:gd name="connsiteX0" fmla="*/ 6523875 w 6719557"/>
              <a:gd name="connsiteY0" fmla="*/ 431800 h 642035"/>
              <a:gd name="connsiteX1" fmla="*/ 6719557 w 6719557"/>
              <a:gd name="connsiteY1" fmla="*/ 0 h 642035"/>
              <a:gd name="connsiteX2" fmla="*/ 0 w 6719557"/>
              <a:gd name="connsiteY2" fmla="*/ 0 h 642035"/>
              <a:gd name="connsiteX3" fmla="*/ 0 w 6719557"/>
              <a:gd name="connsiteY3" fmla="*/ 642035 h 642035"/>
              <a:gd name="connsiteX4" fmla="*/ 6563728 w 6719557"/>
              <a:gd name="connsiteY4" fmla="*/ 642035 h 642035"/>
              <a:gd name="connsiteX5" fmla="*/ 6523875 w 6719557"/>
              <a:gd name="connsiteY5" fmla="*/ 431800 h 642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6719557" h="642035">
                <a:moveTo>
                  <a:pt x="6523875" y="431800"/>
                </a:moveTo>
                <a:cubicBezTo>
                  <a:pt x="6523875" y="259664"/>
                  <a:pt x="6599656" y="105321"/>
                  <a:pt x="6719557" y="0"/>
                </a:cubicBezTo>
                <a:lnTo>
                  <a:pt x="0" y="0"/>
                </a:lnTo>
                <a:lnTo>
                  <a:pt x="0" y="642035"/>
                </a:lnTo>
                <a:lnTo>
                  <a:pt x="6563728" y="642035"/>
                </a:lnTo>
                <a:cubicBezTo>
                  <a:pt x="6538099" y="576897"/>
                  <a:pt x="6523875" y="506031"/>
                  <a:pt x="6523875" y="431800"/>
                </a:cubicBezTo>
              </a:path>
            </a:pathLst>
          </a:custGeom>
          <a:solidFill>
            <a:srgbClr val="053A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460166" y="113132"/>
            <a:ext cx="5877133" cy="25801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 aby dodać tytuł prezentacji</a:t>
            </a:r>
            <a:endParaRPr lang="en-US" dirty="0"/>
          </a:p>
        </p:txBody>
      </p:sp>
      <p:sp>
        <p:nvSpPr>
          <p:cNvPr id="6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60374" y="309403"/>
            <a:ext cx="5876925" cy="2709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podtytuł</a:t>
            </a:r>
            <a:r>
              <a:rPr lang="en-US" dirty="0"/>
              <a:t> </a:t>
            </a:r>
            <a:r>
              <a:rPr lang="en-US" dirty="0" err="1"/>
              <a:t>prezentacji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44836" y="6077156"/>
            <a:ext cx="420364" cy="3975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A7771732-3C82-1545-98DD-8255A4E3438A}" type="slidenum">
              <a:rPr lang="en-US" sz="1200" smtClean="0">
                <a:solidFill>
                  <a:srgbClr val="97C72C"/>
                </a:solidFill>
                <a:latin typeface="Calibri" pitchFamily="18" charset="0"/>
                <a:cs typeface="Calibri" pitchFamily="18" charset="0"/>
              </a:rPr>
              <a:t>‹#›</a:t>
            </a:fld>
            <a:endParaRPr lang="en-US" sz="1200" dirty="0" err="1">
              <a:solidFill>
                <a:srgbClr val="97C72C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22" hasCustomPrompt="1"/>
          </p:nvPr>
        </p:nvSpPr>
        <p:spPr>
          <a:xfrm>
            <a:off x="494285" y="4191000"/>
            <a:ext cx="3645915" cy="19591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tekst</a:t>
            </a:r>
            <a:endParaRPr lang="en-US" dirty="0"/>
          </a:p>
        </p:txBody>
      </p:sp>
      <p:sp>
        <p:nvSpPr>
          <p:cNvPr id="13" name="Text Placeholder 14"/>
          <p:cNvSpPr>
            <a:spLocks noGrp="1"/>
          </p:cNvSpPr>
          <p:nvPr>
            <p:ph type="body" sz="quarter" idx="24" hasCustomPrompt="1"/>
          </p:nvPr>
        </p:nvSpPr>
        <p:spPr>
          <a:xfrm>
            <a:off x="468987" y="3403600"/>
            <a:ext cx="7544713" cy="68579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1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tytuł</a:t>
            </a:r>
            <a:endParaRPr lang="en-US" dirty="0"/>
          </a:p>
        </p:txBody>
      </p:sp>
      <p:pic>
        <p:nvPicPr>
          <p:cNvPr id="15" name="Picture 14" descr="wydzial fiz PL 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0802"/>
            <a:ext cx="2060448" cy="103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923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MK 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ydzial fiz PL 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0802"/>
            <a:ext cx="2060448" cy="1030224"/>
          </a:xfrm>
          <a:prstGeom prst="rect">
            <a:avLst/>
          </a:prstGeom>
        </p:spPr>
      </p:pic>
      <p:sp>
        <p:nvSpPr>
          <p:cNvPr id="3" name="Freeform 2"/>
          <p:cNvSpPr/>
          <p:nvPr userDrawn="1"/>
        </p:nvSpPr>
        <p:spPr>
          <a:xfrm>
            <a:off x="0" y="594052"/>
            <a:ext cx="2286000" cy="6263948"/>
          </a:xfrm>
          <a:custGeom>
            <a:avLst/>
            <a:gdLst>
              <a:gd name="connsiteX0" fmla="*/ 0 w 2286000"/>
              <a:gd name="connsiteY0" fmla="*/ 6858000 h 6858000"/>
              <a:gd name="connsiteX1" fmla="*/ 2286000 w 2286000"/>
              <a:gd name="connsiteY1" fmla="*/ 6858000 h 6858000"/>
              <a:gd name="connsiteX2" fmla="*/ 2286000 w 2286000"/>
              <a:gd name="connsiteY2" fmla="*/ 0 h 6858000"/>
              <a:gd name="connsiteX3" fmla="*/ 0 w 2286000"/>
              <a:gd name="connsiteY3" fmla="*/ 0 h 6858000"/>
              <a:gd name="connsiteX4" fmla="*/ 0 w 2286000"/>
              <a:gd name="connsiteY4" fmla="*/ 6858000 h 68580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86000" h="6858000">
                <a:moveTo>
                  <a:pt x="0" y="6858000"/>
                </a:moveTo>
                <a:lnTo>
                  <a:pt x="2286000" y="6858000"/>
                </a:lnTo>
                <a:lnTo>
                  <a:pt x="2286000" y="0"/>
                </a:lnTo>
                <a:lnTo>
                  <a:pt x="0" y="0"/>
                </a:lnTo>
                <a:lnTo>
                  <a:pt x="0" y="6858000"/>
                </a:lnTo>
              </a:path>
            </a:pathLst>
          </a:custGeom>
          <a:solidFill>
            <a:srgbClr val="97C72C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3"/>
          <p:cNvSpPr/>
          <p:nvPr userDrawn="1"/>
        </p:nvSpPr>
        <p:spPr>
          <a:xfrm>
            <a:off x="5" y="0"/>
            <a:ext cx="6719557" cy="642035"/>
          </a:xfrm>
          <a:custGeom>
            <a:avLst/>
            <a:gdLst>
              <a:gd name="connsiteX0" fmla="*/ 6523875 w 6719557"/>
              <a:gd name="connsiteY0" fmla="*/ 431800 h 642035"/>
              <a:gd name="connsiteX1" fmla="*/ 6719557 w 6719557"/>
              <a:gd name="connsiteY1" fmla="*/ 0 h 642035"/>
              <a:gd name="connsiteX2" fmla="*/ 0 w 6719557"/>
              <a:gd name="connsiteY2" fmla="*/ 0 h 642035"/>
              <a:gd name="connsiteX3" fmla="*/ 0 w 6719557"/>
              <a:gd name="connsiteY3" fmla="*/ 642035 h 642035"/>
              <a:gd name="connsiteX4" fmla="*/ 6563728 w 6719557"/>
              <a:gd name="connsiteY4" fmla="*/ 642035 h 642035"/>
              <a:gd name="connsiteX5" fmla="*/ 6523875 w 6719557"/>
              <a:gd name="connsiteY5" fmla="*/ 431800 h 642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6719557" h="642035">
                <a:moveTo>
                  <a:pt x="6523875" y="431800"/>
                </a:moveTo>
                <a:cubicBezTo>
                  <a:pt x="6523875" y="259664"/>
                  <a:pt x="6599656" y="105321"/>
                  <a:pt x="6719557" y="0"/>
                </a:cubicBezTo>
                <a:lnTo>
                  <a:pt x="0" y="0"/>
                </a:lnTo>
                <a:lnTo>
                  <a:pt x="0" y="642035"/>
                </a:lnTo>
                <a:lnTo>
                  <a:pt x="6563728" y="642035"/>
                </a:lnTo>
                <a:cubicBezTo>
                  <a:pt x="6538099" y="576897"/>
                  <a:pt x="6523875" y="506031"/>
                  <a:pt x="6523875" y="431800"/>
                </a:cubicBezTo>
              </a:path>
            </a:pathLst>
          </a:custGeom>
          <a:solidFill>
            <a:srgbClr val="053A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"/>
          <p:cNvSpPr txBox="1"/>
          <p:nvPr userDrawn="1"/>
        </p:nvSpPr>
        <p:spPr>
          <a:xfrm>
            <a:off x="550852" y="1540354"/>
            <a:ext cx="1046460" cy="50585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2000" dirty="0" err="1">
                <a:solidFill>
                  <a:schemeClr val="bg1"/>
                </a:solidFill>
                <a:latin typeface="Calibri" pitchFamily="18" charset="0"/>
                <a:cs typeface="Calibri" pitchFamily="18" charset="0"/>
              </a:rPr>
              <a:t>Spis</a:t>
            </a:r>
            <a:r>
              <a:rPr lang="en-US" altLang="zh-CN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chemeClr val="bg1"/>
                </a:solidFill>
                <a:latin typeface="Calibri" pitchFamily="18" charset="0"/>
                <a:cs typeface="Calibri" pitchFamily="18" charset="0"/>
              </a:rPr>
              <a:t>treści</a:t>
            </a:r>
            <a:endParaRPr lang="en-US" altLang="zh-CN" sz="2000" dirty="0">
              <a:solidFill>
                <a:schemeClr val="bg1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29" name="Text Placeholder 23"/>
          <p:cNvSpPr>
            <a:spLocks noGrp="1"/>
          </p:cNvSpPr>
          <p:nvPr>
            <p:ph type="body" sz="quarter" idx="12" hasCustomPrompt="1"/>
          </p:nvPr>
        </p:nvSpPr>
        <p:spPr>
          <a:xfrm>
            <a:off x="2775681" y="2900858"/>
            <a:ext cx="5758718" cy="42187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 baseline="0">
                <a:solidFill>
                  <a:srgbClr val="053A98"/>
                </a:solidFill>
              </a:defRPr>
            </a:lvl1pPr>
          </a:lstStyle>
          <a:p>
            <a:pPr lvl="0"/>
            <a:r>
              <a:rPr lang="en-US" dirty="0"/>
              <a:t>4. </a:t>
            </a:r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rozdział</a:t>
            </a:r>
            <a:r>
              <a:rPr lang="en-US" dirty="0"/>
              <a:t>  </a:t>
            </a:r>
          </a:p>
        </p:txBody>
      </p:sp>
      <p:sp>
        <p:nvSpPr>
          <p:cNvPr id="30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2775681" y="3331597"/>
            <a:ext cx="5758718" cy="42187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 baseline="0">
                <a:solidFill>
                  <a:srgbClr val="053A98"/>
                </a:solidFill>
              </a:defRPr>
            </a:lvl1pPr>
          </a:lstStyle>
          <a:p>
            <a:pPr lvl="0"/>
            <a:r>
              <a:rPr lang="en-US" dirty="0"/>
              <a:t>5. </a:t>
            </a:r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rozdział</a:t>
            </a:r>
            <a:r>
              <a:rPr lang="en-US" dirty="0"/>
              <a:t>  </a:t>
            </a:r>
          </a:p>
        </p:txBody>
      </p:sp>
      <p:sp>
        <p:nvSpPr>
          <p:cNvPr id="31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2775681" y="3759718"/>
            <a:ext cx="5758718" cy="42187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 baseline="0">
                <a:solidFill>
                  <a:srgbClr val="053A98"/>
                </a:solidFill>
              </a:defRPr>
            </a:lvl1pPr>
          </a:lstStyle>
          <a:p>
            <a:pPr lvl="0"/>
            <a:r>
              <a:rPr lang="en-US" dirty="0"/>
              <a:t>6. </a:t>
            </a:r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rozdział</a:t>
            </a:r>
            <a:r>
              <a:rPr lang="en-US" dirty="0"/>
              <a:t>  </a:t>
            </a:r>
          </a:p>
        </p:txBody>
      </p:sp>
      <p:sp>
        <p:nvSpPr>
          <p:cNvPr id="32" name="Text Placeholder 23"/>
          <p:cNvSpPr>
            <a:spLocks noGrp="1"/>
          </p:cNvSpPr>
          <p:nvPr>
            <p:ph type="body" sz="quarter" idx="15" hasCustomPrompt="1"/>
          </p:nvPr>
        </p:nvSpPr>
        <p:spPr>
          <a:xfrm>
            <a:off x="2775681" y="4194363"/>
            <a:ext cx="5758718" cy="42187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 baseline="0">
                <a:solidFill>
                  <a:srgbClr val="053A98"/>
                </a:solidFill>
              </a:defRPr>
            </a:lvl1pPr>
          </a:lstStyle>
          <a:p>
            <a:pPr lvl="0"/>
            <a:r>
              <a:rPr lang="en-US" dirty="0"/>
              <a:t>7. </a:t>
            </a:r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rozdział</a:t>
            </a:r>
            <a:r>
              <a:rPr lang="en-US" dirty="0"/>
              <a:t>  </a:t>
            </a:r>
          </a:p>
        </p:txBody>
      </p:sp>
      <p:sp>
        <p:nvSpPr>
          <p:cNvPr id="33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2775681" y="4624707"/>
            <a:ext cx="5758718" cy="42187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 baseline="0">
                <a:solidFill>
                  <a:srgbClr val="053A98"/>
                </a:solidFill>
              </a:defRPr>
            </a:lvl1pPr>
          </a:lstStyle>
          <a:p>
            <a:pPr lvl="0"/>
            <a:r>
              <a:rPr lang="en-US" dirty="0"/>
              <a:t>8. </a:t>
            </a:r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rozdział</a:t>
            </a:r>
            <a:r>
              <a:rPr lang="en-US" dirty="0"/>
              <a:t>  </a:t>
            </a:r>
          </a:p>
        </p:txBody>
      </p:sp>
      <p:sp>
        <p:nvSpPr>
          <p:cNvPr id="34" name="Text Placeholder 23"/>
          <p:cNvSpPr>
            <a:spLocks noGrp="1"/>
          </p:cNvSpPr>
          <p:nvPr>
            <p:ph type="body" sz="quarter" idx="17" hasCustomPrompt="1"/>
          </p:nvPr>
        </p:nvSpPr>
        <p:spPr>
          <a:xfrm>
            <a:off x="2775681" y="5055051"/>
            <a:ext cx="5758718" cy="42187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 baseline="0">
                <a:solidFill>
                  <a:srgbClr val="053A98"/>
                </a:solidFill>
              </a:defRPr>
            </a:lvl1pPr>
          </a:lstStyle>
          <a:p>
            <a:pPr lvl="0"/>
            <a:r>
              <a:rPr lang="en-US" dirty="0"/>
              <a:t>9. </a:t>
            </a:r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rozdział</a:t>
            </a:r>
            <a:r>
              <a:rPr lang="en-US" dirty="0"/>
              <a:t>  </a:t>
            </a:r>
          </a:p>
        </p:txBody>
      </p:sp>
      <p:sp>
        <p:nvSpPr>
          <p:cNvPr id="35" name="Text Placeholder 23"/>
          <p:cNvSpPr>
            <a:spLocks noGrp="1"/>
          </p:cNvSpPr>
          <p:nvPr>
            <p:ph type="body" sz="quarter" idx="18" hasCustomPrompt="1"/>
          </p:nvPr>
        </p:nvSpPr>
        <p:spPr>
          <a:xfrm>
            <a:off x="2775681" y="5485845"/>
            <a:ext cx="5758718" cy="42187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 baseline="0">
                <a:solidFill>
                  <a:srgbClr val="053A98"/>
                </a:solidFill>
              </a:defRPr>
            </a:lvl1pPr>
          </a:lstStyle>
          <a:p>
            <a:pPr lvl="0"/>
            <a:r>
              <a:rPr lang="en-US" dirty="0"/>
              <a:t>10. </a:t>
            </a:r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rozdział</a:t>
            </a:r>
            <a:r>
              <a:rPr lang="en-US" dirty="0"/>
              <a:t>  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460166" y="113132"/>
            <a:ext cx="5877133" cy="25801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 aby dodać tytuł prezentacji</a:t>
            </a:r>
            <a:endParaRPr lang="en-US" dirty="0"/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60374" y="309403"/>
            <a:ext cx="5876925" cy="2709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podtytuł</a:t>
            </a:r>
            <a:r>
              <a:rPr lang="en-US" dirty="0"/>
              <a:t> </a:t>
            </a:r>
            <a:r>
              <a:rPr lang="en-US" dirty="0" err="1"/>
              <a:t>prezentacji</a:t>
            </a:r>
            <a:endParaRPr lang="en-US" dirty="0"/>
          </a:p>
        </p:txBody>
      </p:sp>
      <p:sp>
        <p:nvSpPr>
          <p:cNvPr id="44" name="TextBox 43"/>
          <p:cNvSpPr txBox="1"/>
          <p:nvPr userDrawn="1"/>
        </p:nvSpPr>
        <p:spPr>
          <a:xfrm>
            <a:off x="544836" y="6077156"/>
            <a:ext cx="515614" cy="3975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A7771732-3C82-1545-98DD-8255A4E3438A}" type="slidenum">
              <a:rPr lang="en-US" sz="1200" smtClean="0">
                <a:solidFill>
                  <a:srgbClr val="FFFFFF"/>
                </a:solidFill>
                <a:latin typeface="Calibri" pitchFamily="18" charset="0"/>
                <a:cs typeface="Calibri" pitchFamily="18" charset="0"/>
              </a:rPr>
              <a:t>‹#›</a:t>
            </a:fld>
            <a:endParaRPr lang="en-US" sz="1200" dirty="0" err="1">
              <a:solidFill>
                <a:srgbClr val="FFFFFF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20" name="Text Placeholder 23"/>
          <p:cNvSpPr>
            <a:spLocks noGrp="1"/>
          </p:cNvSpPr>
          <p:nvPr>
            <p:ph type="body" sz="quarter" idx="21" hasCustomPrompt="1"/>
          </p:nvPr>
        </p:nvSpPr>
        <p:spPr>
          <a:xfrm>
            <a:off x="2775681" y="2470514"/>
            <a:ext cx="5758718" cy="42187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 baseline="0">
                <a:solidFill>
                  <a:srgbClr val="053A98"/>
                </a:solidFill>
              </a:defRPr>
            </a:lvl1pPr>
          </a:lstStyle>
          <a:p>
            <a:pPr lvl="0"/>
            <a:r>
              <a:rPr lang="en-US" dirty="0"/>
              <a:t>3. </a:t>
            </a:r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rozdział</a:t>
            </a:r>
            <a:r>
              <a:rPr lang="en-US" dirty="0"/>
              <a:t>  </a:t>
            </a:r>
          </a:p>
        </p:txBody>
      </p:sp>
      <p:sp>
        <p:nvSpPr>
          <p:cNvPr id="21" name="Text Placeholder 23"/>
          <p:cNvSpPr>
            <a:spLocks noGrp="1"/>
          </p:cNvSpPr>
          <p:nvPr>
            <p:ph type="body" sz="quarter" idx="22" hasCustomPrompt="1"/>
          </p:nvPr>
        </p:nvSpPr>
        <p:spPr>
          <a:xfrm>
            <a:off x="2775681" y="2044199"/>
            <a:ext cx="5758718" cy="42187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 baseline="0">
                <a:solidFill>
                  <a:srgbClr val="053A98"/>
                </a:solidFill>
              </a:defRPr>
            </a:lvl1pPr>
          </a:lstStyle>
          <a:p>
            <a:pPr lvl="0"/>
            <a:r>
              <a:rPr lang="en-US" dirty="0"/>
              <a:t>2. </a:t>
            </a:r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rozdział</a:t>
            </a:r>
            <a:r>
              <a:rPr lang="en-US" dirty="0"/>
              <a:t>  </a:t>
            </a:r>
          </a:p>
        </p:txBody>
      </p:sp>
      <p:sp>
        <p:nvSpPr>
          <p:cNvPr id="22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2775681" y="1611844"/>
            <a:ext cx="5758718" cy="42187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 b="0" baseline="0">
                <a:solidFill>
                  <a:srgbClr val="053A98"/>
                </a:solidFill>
              </a:defRPr>
            </a:lvl1pPr>
          </a:lstStyle>
          <a:p>
            <a:pPr lvl="0"/>
            <a:r>
              <a:rPr lang="en-US" dirty="0"/>
              <a:t>1. </a:t>
            </a:r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rozdział</a:t>
            </a: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658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MK Numer Tytuł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 userDrawn="1"/>
        </p:nvSpPr>
        <p:spPr>
          <a:xfrm>
            <a:off x="5" y="0"/>
            <a:ext cx="6719557" cy="642035"/>
          </a:xfrm>
          <a:custGeom>
            <a:avLst/>
            <a:gdLst>
              <a:gd name="connsiteX0" fmla="*/ 6523875 w 6719557"/>
              <a:gd name="connsiteY0" fmla="*/ 431800 h 642035"/>
              <a:gd name="connsiteX1" fmla="*/ 6719557 w 6719557"/>
              <a:gd name="connsiteY1" fmla="*/ 0 h 642035"/>
              <a:gd name="connsiteX2" fmla="*/ 0 w 6719557"/>
              <a:gd name="connsiteY2" fmla="*/ 0 h 642035"/>
              <a:gd name="connsiteX3" fmla="*/ 0 w 6719557"/>
              <a:gd name="connsiteY3" fmla="*/ 642035 h 642035"/>
              <a:gd name="connsiteX4" fmla="*/ 6563728 w 6719557"/>
              <a:gd name="connsiteY4" fmla="*/ 642035 h 642035"/>
              <a:gd name="connsiteX5" fmla="*/ 6523875 w 6719557"/>
              <a:gd name="connsiteY5" fmla="*/ 431800 h 642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6719557" h="642035">
                <a:moveTo>
                  <a:pt x="6523875" y="431800"/>
                </a:moveTo>
                <a:cubicBezTo>
                  <a:pt x="6523875" y="259664"/>
                  <a:pt x="6599656" y="105321"/>
                  <a:pt x="6719557" y="0"/>
                </a:cubicBezTo>
                <a:lnTo>
                  <a:pt x="0" y="0"/>
                </a:lnTo>
                <a:lnTo>
                  <a:pt x="0" y="642035"/>
                </a:lnTo>
                <a:lnTo>
                  <a:pt x="6563728" y="642035"/>
                </a:lnTo>
                <a:cubicBezTo>
                  <a:pt x="6538099" y="576897"/>
                  <a:pt x="6523875" y="506031"/>
                  <a:pt x="6523875" y="431800"/>
                </a:cubicBezTo>
              </a:path>
            </a:pathLst>
          </a:custGeom>
          <a:solidFill>
            <a:srgbClr val="053A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460166" y="113132"/>
            <a:ext cx="5877133" cy="25801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 aby dodać tytuł prezentacji</a:t>
            </a:r>
            <a:endParaRPr lang="en-US" dirty="0"/>
          </a:p>
        </p:txBody>
      </p:sp>
      <p:sp>
        <p:nvSpPr>
          <p:cNvPr id="7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60374" y="309403"/>
            <a:ext cx="5876925" cy="2709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podtytuł</a:t>
            </a:r>
            <a:r>
              <a:rPr lang="en-US" dirty="0"/>
              <a:t> </a:t>
            </a:r>
            <a:r>
              <a:rPr lang="en-US" dirty="0" err="1"/>
              <a:t>prezentacji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544836" y="6077156"/>
            <a:ext cx="420364" cy="3975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A7771732-3C82-1545-98DD-8255A4E3438A}" type="slidenum">
              <a:rPr lang="en-US" sz="1200" smtClean="0">
                <a:solidFill>
                  <a:srgbClr val="97C72C"/>
                </a:solidFill>
                <a:latin typeface="Calibri" pitchFamily="18" charset="0"/>
                <a:cs typeface="Calibri" pitchFamily="18" charset="0"/>
              </a:rPr>
              <a:t>‹#›</a:t>
            </a:fld>
            <a:endParaRPr lang="en-US" sz="1200" dirty="0" err="1">
              <a:solidFill>
                <a:srgbClr val="97C72C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 hasCustomPrompt="1"/>
          </p:nvPr>
        </p:nvSpPr>
        <p:spPr>
          <a:xfrm>
            <a:off x="469899" y="3263900"/>
            <a:ext cx="5867399" cy="25781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tekst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2" hasCustomPrompt="1"/>
          </p:nvPr>
        </p:nvSpPr>
        <p:spPr>
          <a:xfrm>
            <a:off x="469900" y="2273300"/>
            <a:ext cx="5867399" cy="9271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tytuł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3" hasCustomPrompt="1"/>
          </p:nvPr>
        </p:nvSpPr>
        <p:spPr>
          <a:xfrm>
            <a:off x="469900" y="1193800"/>
            <a:ext cx="5867398" cy="1016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7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pl-PL" dirty="0"/>
              <a:t>1.</a:t>
            </a:r>
            <a:endParaRPr lang="en-US" dirty="0"/>
          </a:p>
        </p:txBody>
      </p:sp>
      <p:pic>
        <p:nvPicPr>
          <p:cNvPr id="11" name="Picture 10" descr="wydzial fiz PL 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0802"/>
            <a:ext cx="2060448" cy="103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0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MK Tytuł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5" y="0"/>
            <a:ext cx="6719557" cy="642035"/>
          </a:xfrm>
          <a:custGeom>
            <a:avLst/>
            <a:gdLst>
              <a:gd name="connsiteX0" fmla="*/ 6523875 w 6719557"/>
              <a:gd name="connsiteY0" fmla="*/ 431800 h 642035"/>
              <a:gd name="connsiteX1" fmla="*/ 6719557 w 6719557"/>
              <a:gd name="connsiteY1" fmla="*/ 0 h 642035"/>
              <a:gd name="connsiteX2" fmla="*/ 0 w 6719557"/>
              <a:gd name="connsiteY2" fmla="*/ 0 h 642035"/>
              <a:gd name="connsiteX3" fmla="*/ 0 w 6719557"/>
              <a:gd name="connsiteY3" fmla="*/ 642035 h 642035"/>
              <a:gd name="connsiteX4" fmla="*/ 6563728 w 6719557"/>
              <a:gd name="connsiteY4" fmla="*/ 642035 h 642035"/>
              <a:gd name="connsiteX5" fmla="*/ 6523875 w 6719557"/>
              <a:gd name="connsiteY5" fmla="*/ 431800 h 642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6719557" h="642035">
                <a:moveTo>
                  <a:pt x="6523875" y="431800"/>
                </a:moveTo>
                <a:cubicBezTo>
                  <a:pt x="6523875" y="259664"/>
                  <a:pt x="6599656" y="105321"/>
                  <a:pt x="6719557" y="0"/>
                </a:cubicBezTo>
                <a:lnTo>
                  <a:pt x="0" y="0"/>
                </a:lnTo>
                <a:lnTo>
                  <a:pt x="0" y="642035"/>
                </a:lnTo>
                <a:lnTo>
                  <a:pt x="6563728" y="642035"/>
                </a:lnTo>
                <a:cubicBezTo>
                  <a:pt x="6538099" y="576897"/>
                  <a:pt x="6523875" y="506031"/>
                  <a:pt x="6523875" y="431800"/>
                </a:cubicBezTo>
              </a:path>
            </a:pathLst>
          </a:custGeom>
          <a:solidFill>
            <a:srgbClr val="053A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460166" y="113132"/>
            <a:ext cx="5877133" cy="25801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 aby dodać tytuł prezentacji</a:t>
            </a:r>
            <a:endParaRPr lang="en-US" dirty="0"/>
          </a:p>
        </p:txBody>
      </p:sp>
      <p:sp>
        <p:nvSpPr>
          <p:cNvPr id="6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60374" y="309403"/>
            <a:ext cx="5876925" cy="2709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podtytuł</a:t>
            </a:r>
            <a:r>
              <a:rPr lang="en-US" dirty="0"/>
              <a:t> </a:t>
            </a:r>
            <a:r>
              <a:rPr lang="en-US" dirty="0" err="1"/>
              <a:t>prezentacji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44836" y="6077156"/>
            <a:ext cx="420364" cy="3975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A7771732-3C82-1545-98DD-8255A4E3438A}" type="slidenum">
              <a:rPr lang="en-US" sz="1200" smtClean="0">
                <a:solidFill>
                  <a:srgbClr val="97C72C"/>
                </a:solidFill>
                <a:latin typeface="Calibri" pitchFamily="18" charset="0"/>
                <a:cs typeface="Calibri" pitchFamily="18" charset="0"/>
              </a:rPr>
              <a:t>‹#›</a:t>
            </a:fld>
            <a:endParaRPr lang="en-US" sz="1200" dirty="0" err="1">
              <a:solidFill>
                <a:srgbClr val="97C72C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469899" y="2438400"/>
            <a:ext cx="7594601" cy="3429000"/>
          </a:xfrm>
          <a:prstGeom prst="rect">
            <a:avLst/>
          </a:prstGeom>
        </p:spPr>
        <p:txBody>
          <a:bodyPr vert="horz"/>
          <a:lstStyle>
            <a:lvl1pPr marL="285750" indent="-285750">
              <a:buFont typeface="Wingdings" charset="2"/>
              <a:buChar char=""/>
              <a:defRPr sz="140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tekst</a:t>
            </a:r>
          </a:p>
          <a:p>
            <a:pPr lvl="0"/>
            <a:endParaRPr lang="pl-PL" dirty="0"/>
          </a:p>
          <a:p>
            <a:pPr lvl="0"/>
            <a:endParaRPr lang="en-US" dirty="0"/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23" hasCustomPrompt="1"/>
          </p:nvPr>
        </p:nvSpPr>
        <p:spPr>
          <a:xfrm>
            <a:off x="469900" y="1460500"/>
            <a:ext cx="5867399" cy="9271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tytuł</a:t>
            </a:r>
          </a:p>
        </p:txBody>
      </p:sp>
      <p:pic>
        <p:nvPicPr>
          <p:cNvPr id="10" name="Picture 9" descr="wydzial fiz PL 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0802"/>
            <a:ext cx="2060448" cy="103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552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MK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5" y="0"/>
            <a:ext cx="6719557" cy="642035"/>
          </a:xfrm>
          <a:custGeom>
            <a:avLst/>
            <a:gdLst>
              <a:gd name="connsiteX0" fmla="*/ 6523875 w 6719557"/>
              <a:gd name="connsiteY0" fmla="*/ 431800 h 642035"/>
              <a:gd name="connsiteX1" fmla="*/ 6719557 w 6719557"/>
              <a:gd name="connsiteY1" fmla="*/ 0 h 642035"/>
              <a:gd name="connsiteX2" fmla="*/ 0 w 6719557"/>
              <a:gd name="connsiteY2" fmla="*/ 0 h 642035"/>
              <a:gd name="connsiteX3" fmla="*/ 0 w 6719557"/>
              <a:gd name="connsiteY3" fmla="*/ 642035 h 642035"/>
              <a:gd name="connsiteX4" fmla="*/ 6563728 w 6719557"/>
              <a:gd name="connsiteY4" fmla="*/ 642035 h 642035"/>
              <a:gd name="connsiteX5" fmla="*/ 6523875 w 6719557"/>
              <a:gd name="connsiteY5" fmla="*/ 431800 h 642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6719557" h="642035">
                <a:moveTo>
                  <a:pt x="6523875" y="431800"/>
                </a:moveTo>
                <a:cubicBezTo>
                  <a:pt x="6523875" y="259664"/>
                  <a:pt x="6599656" y="105321"/>
                  <a:pt x="6719557" y="0"/>
                </a:cubicBezTo>
                <a:lnTo>
                  <a:pt x="0" y="0"/>
                </a:lnTo>
                <a:lnTo>
                  <a:pt x="0" y="642035"/>
                </a:lnTo>
                <a:lnTo>
                  <a:pt x="6563728" y="642035"/>
                </a:lnTo>
                <a:cubicBezTo>
                  <a:pt x="6538099" y="576897"/>
                  <a:pt x="6523875" y="506031"/>
                  <a:pt x="6523875" y="431800"/>
                </a:cubicBezTo>
              </a:path>
            </a:pathLst>
          </a:custGeom>
          <a:solidFill>
            <a:srgbClr val="053A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460166" y="113132"/>
            <a:ext cx="5877133" cy="25801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 aby dodać tytuł prezentacji</a:t>
            </a:r>
            <a:endParaRPr lang="en-US" dirty="0"/>
          </a:p>
        </p:txBody>
      </p:sp>
      <p:sp>
        <p:nvSpPr>
          <p:cNvPr id="6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60374" y="309403"/>
            <a:ext cx="5876925" cy="2709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podtytuł</a:t>
            </a:r>
            <a:r>
              <a:rPr lang="en-US" dirty="0"/>
              <a:t> </a:t>
            </a:r>
            <a:r>
              <a:rPr lang="en-US" dirty="0" err="1"/>
              <a:t>prezentacji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44836" y="6077156"/>
            <a:ext cx="420364" cy="3975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A7771732-3C82-1545-98DD-8255A4E3438A}" type="slidenum">
              <a:rPr lang="en-US" sz="1200" smtClean="0">
                <a:solidFill>
                  <a:srgbClr val="97C72C"/>
                </a:solidFill>
                <a:latin typeface="Calibri" pitchFamily="18" charset="0"/>
                <a:cs typeface="Calibri" pitchFamily="18" charset="0"/>
              </a:rPr>
              <a:t>‹#›</a:t>
            </a:fld>
            <a:endParaRPr lang="en-US" sz="1200" dirty="0" err="1">
              <a:solidFill>
                <a:srgbClr val="97C72C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469899" y="1460500"/>
            <a:ext cx="7594601" cy="4406900"/>
          </a:xfrm>
          <a:prstGeom prst="rect">
            <a:avLst/>
          </a:prstGeom>
        </p:spPr>
        <p:txBody>
          <a:bodyPr vert="horz"/>
          <a:lstStyle>
            <a:lvl1pPr marL="0" indent="0">
              <a:buFont typeface="Wingdings" charset="2"/>
              <a:buNone/>
              <a:defRPr sz="140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tekst</a:t>
            </a:r>
          </a:p>
          <a:p>
            <a:pPr lvl="0"/>
            <a:endParaRPr lang="pl-PL" dirty="0"/>
          </a:p>
          <a:p>
            <a:pPr lvl="0"/>
            <a:endParaRPr lang="en-US" dirty="0"/>
          </a:p>
        </p:txBody>
      </p:sp>
      <p:pic>
        <p:nvPicPr>
          <p:cNvPr id="10" name="Picture 9" descr="wydzial fiz PL 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0802"/>
            <a:ext cx="2060448" cy="103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03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MK Tytuł Obraz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44836" y="6077156"/>
            <a:ext cx="420364" cy="3975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A7771732-3C82-1545-98DD-8255A4E3438A}" type="slidenum">
              <a:rPr lang="en-US" sz="1200" smtClean="0">
                <a:solidFill>
                  <a:srgbClr val="97C72C"/>
                </a:solidFill>
                <a:latin typeface="Calibri" pitchFamily="18" charset="0"/>
                <a:cs typeface="Calibri" pitchFamily="18" charset="0"/>
              </a:rPr>
              <a:t>‹#›</a:t>
            </a:fld>
            <a:endParaRPr lang="en-US" sz="1200" dirty="0" err="1">
              <a:solidFill>
                <a:srgbClr val="97C72C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5" name="Freeform 4"/>
          <p:cNvSpPr/>
          <p:nvPr userDrawn="1"/>
        </p:nvSpPr>
        <p:spPr>
          <a:xfrm>
            <a:off x="5" y="0"/>
            <a:ext cx="6719557" cy="642035"/>
          </a:xfrm>
          <a:custGeom>
            <a:avLst/>
            <a:gdLst>
              <a:gd name="connsiteX0" fmla="*/ 6523875 w 6719557"/>
              <a:gd name="connsiteY0" fmla="*/ 431800 h 642035"/>
              <a:gd name="connsiteX1" fmla="*/ 6719557 w 6719557"/>
              <a:gd name="connsiteY1" fmla="*/ 0 h 642035"/>
              <a:gd name="connsiteX2" fmla="*/ 0 w 6719557"/>
              <a:gd name="connsiteY2" fmla="*/ 0 h 642035"/>
              <a:gd name="connsiteX3" fmla="*/ 0 w 6719557"/>
              <a:gd name="connsiteY3" fmla="*/ 642035 h 642035"/>
              <a:gd name="connsiteX4" fmla="*/ 6563728 w 6719557"/>
              <a:gd name="connsiteY4" fmla="*/ 642035 h 642035"/>
              <a:gd name="connsiteX5" fmla="*/ 6523875 w 6719557"/>
              <a:gd name="connsiteY5" fmla="*/ 431800 h 642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6719557" h="642035">
                <a:moveTo>
                  <a:pt x="6523875" y="431800"/>
                </a:moveTo>
                <a:cubicBezTo>
                  <a:pt x="6523875" y="259664"/>
                  <a:pt x="6599656" y="105321"/>
                  <a:pt x="6719557" y="0"/>
                </a:cubicBezTo>
                <a:lnTo>
                  <a:pt x="0" y="0"/>
                </a:lnTo>
                <a:lnTo>
                  <a:pt x="0" y="642035"/>
                </a:lnTo>
                <a:lnTo>
                  <a:pt x="6563728" y="642035"/>
                </a:lnTo>
                <a:cubicBezTo>
                  <a:pt x="6538099" y="576897"/>
                  <a:pt x="6523875" y="506031"/>
                  <a:pt x="6523875" y="431800"/>
                </a:cubicBezTo>
              </a:path>
            </a:pathLst>
          </a:custGeom>
          <a:solidFill>
            <a:srgbClr val="053A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460166" y="113132"/>
            <a:ext cx="5877133" cy="25801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 aby dodać tytuł prezentacji</a:t>
            </a:r>
            <a:endParaRPr lang="en-US" dirty="0"/>
          </a:p>
        </p:txBody>
      </p:sp>
      <p:sp>
        <p:nvSpPr>
          <p:cNvPr id="8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60374" y="309403"/>
            <a:ext cx="5876925" cy="2709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podtytuł</a:t>
            </a:r>
            <a:r>
              <a:rPr lang="en-US" dirty="0"/>
              <a:t> </a:t>
            </a:r>
            <a:r>
              <a:rPr lang="en-US" dirty="0" err="1"/>
              <a:t>prezentacji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472866" y="1219201"/>
            <a:ext cx="7515434" cy="15875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200" baseline="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tytuł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2" hasCustomPrompt="1"/>
          </p:nvPr>
        </p:nvSpPr>
        <p:spPr>
          <a:xfrm>
            <a:off x="4457845" y="2946403"/>
            <a:ext cx="3530455" cy="305127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tekst</a:t>
            </a:r>
            <a:endParaRPr lang="en-US" dirty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3" hasCustomPrompt="1"/>
          </p:nvPr>
        </p:nvSpPr>
        <p:spPr>
          <a:xfrm>
            <a:off x="544836" y="2946403"/>
            <a:ext cx="3454076" cy="30512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err="1"/>
              <a:t>Dodaj</a:t>
            </a:r>
            <a:r>
              <a:rPr lang="en-US" dirty="0"/>
              <a:t> </a:t>
            </a:r>
            <a:r>
              <a:rPr lang="en-US" dirty="0" err="1"/>
              <a:t>obraz</a:t>
            </a:r>
            <a:endParaRPr lang="en-US" dirty="0"/>
          </a:p>
        </p:txBody>
      </p:sp>
      <p:pic>
        <p:nvPicPr>
          <p:cNvPr id="11" name="Picture 10" descr="wydzial fiz PL 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0802"/>
            <a:ext cx="2060448" cy="103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369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MK Tekst Obra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5" y="0"/>
            <a:ext cx="6719557" cy="642035"/>
          </a:xfrm>
          <a:custGeom>
            <a:avLst/>
            <a:gdLst>
              <a:gd name="connsiteX0" fmla="*/ 6523875 w 6719557"/>
              <a:gd name="connsiteY0" fmla="*/ 431800 h 642035"/>
              <a:gd name="connsiteX1" fmla="*/ 6719557 w 6719557"/>
              <a:gd name="connsiteY1" fmla="*/ 0 h 642035"/>
              <a:gd name="connsiteX2" fmla="*/ 0 w 6719557"/>
              <a:gd name="connsiteY2" fmla="*/ 0 h 642035"/>
              <a:gd name="connsiteX3" fmla="*/ 0 w 6719557"/>
              <a:gd name="connsiteY3" fmla="*/ 642035 h 642035"/>
              <a:gd name="connsiteX4" fmla="*/ 6563728 w 6719557"/>
              <a:gd name="connsiteY4" fmla="*/ 642035 h 642035"/>
              <a:gd name="connsiteX5" fmla="*/ 6523875 w 6719557"/>
              <a:gd name="connsiteY5" fmla="*/ 431800 h 642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6719557" h="642035">
                <a:moveTo>
                  <a:pt x="6523875" y="431800"/>
                </a:moveTo>
                <a:cubicBezTo>
                  <a:pt x="6523875" y="259664"/>
                  <a:pt x="6599656" y="105321"/>
                  <a:pt x="6719557" y="0"/>
                </a:cubicBezTo>
                <a:lnTo>
                  <a:pt x="0" y="0"/>
                </a:lnTo>
                <a:lnTo>
                  <a:pt x="0" y="642035"/>
                </a:lnTo>
                <a:lnTo>
                  <a:pt x="6563728" y="642035"/>
                </a:lnTo>
                <a:cubicBezTo>
                  <a:pt x="6538099" y="576897"/>
                  <a:pt x="6523875" y="506031"/>
                  <a:pt x="6523875" y="431800"/>
                </a:cubicBezTo>
              </a:path>
            </a:pathLst>
          </a:custGeom>
          <a:solidFill>
            <a:srgbClr val="053A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460166" y="113132"/>
            <a:ext cx="5877133" cy="25801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 aby dodać tytuł prezentacji</a:t>
            </a:r>
            <a:endParaRPr lang="en-US" dirty="0"/>
          </a:p>
        </p:txBody>
      </p:sp>
      <p:sp>
        <p:nvSpPr>
          <p:cNvPr id="6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60374" y="309403"/>
            <a:ext cx="5876925" cy="2709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podtytuł</a:t>
            </a:r>
            <a:r>
              <a:rPr lang="en-US" dirty="0"/>
              <a:t> </a:t>
            </a:r>
            <a:r>
              <a:rPr lang="en-US" dirty="0" err="1"/>
              <a:t>prezentacji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44836" y="6077156"/>
            <a:ext cx="420364" cy="3975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A7771732-3C82-1545-98DD-8255A4E3438A}" type="slidenum">
              <a:rPr lang="en-US" sz="1200" smtClean="0">
                <a:solidFill>
                  <a:srgbClr val="97C72C"/>
                </a:solidFill>
                <a:latin typeface="Calibri" pitchFamily="18" charset="0"/>
                <a:cs typeface="Calibri" pitchFamily="18" charset="0"/>
              </a:rPr>
              <a:t>‹#›</a:t>
            </a:fld>
            <a:endParaRPr lang="en-US" sz="1200" dirty="0" err="1">
              <a:solidFill>
                <a:srgbClr val="97C72C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4571491" y="1286142"/>
            <a:ext cx="4572509" cy="51429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err="1"/>
              <a:t>Dodaj</a:t>
            </a:r>
            <a:r>
              <a:rPr lang="en-US" dirty="0"/>
              <a:t> </a:t>
            </a:r>
            <a:r>
              <a:rPr lang="en-US" dirty="0" err="1"/>
              <a:t>obraz</a:t>
            </a:r>
            <a:endParaRPr lang="en-US" dirty="0"/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22" hasCustomPrompt="1"/>
          </p:nvPr>
        </p:nvSpPr>
        <p:spPr>
          <a:xfrm>
            <a:off x="468636" y="1651000"/>
            <a:ext cx="3530455" cy="438959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tekst</a:t>
            </a:r>
            <a:endParaRPr lang="en-US" dirty="0"/>
          </a:p>
        </p:txBody>
      </p:sp>
      <p:pic>
        <p:nvPicPr>
          <p:cNvPr id="10" name="Picture 9" descr="wydzial fiz PL 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0802"/>
            <a:ext cx="2060448" cy="103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043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MK Duże zdj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 userDrawn="1"/>
        </p:nvSpPr>
        <p:spPr>
          <a:xfrm>
            <a:off x="5" y="0"/>
            <a:ext cx="6719557" cy="642035"/>
          </a:xfrm>
          <a:custGeom>
            <a:avLst/>
            <a:gdLst>
              <a:gd name="connsiteX0" fmla="*/ 6523875 w 6719557"/>
              <a:gd name="connsiteY0" fmla="*/ 431800 h 642035"/>
              <a:gd name="connsiteX1" fmla="*/ 6719557 w 6719557"/>
              <a:gd name="connsiteY1" fmla="*/ 0 h 642035"/>
              <a:gd name="connsiteX2" fmla="*/ 0 w 6719557"/>
              <a:gd name="connsiteY2" fmla="*/ 0 h 642035"/>
              <a:gd name="connsiteX3" fmla="*/ 0 w 6719557"/>
              <a:gd name="connsiteY3" fmla="*/ 642035 h 642035"/>
              <a:gd name="connsiteX4" fmla="*/ 6563728 w 6719557"/>
              <a:gd name="connsiteY4" fmla="*/ 642035 h 642035"/>
              <a:gd name="connsiteX5" fmla="*/ 6523875 w 6719557"/>
              <a:gd name="connsiteY5" fmla="*/ 431800 h 642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6719557" h="642035">
                <a:moveTo>
                  <a:pt x="6523875" y="431800"/>
                </a:moveTo>
                <a:cubicBezTo>
                  <a:pt x="6523875" y="259664"/>
                  <a:pt x="6599656" y="105321"/>
                  <a:pt x="6719557" y="0"/>
                </a:cubicBezTo>
                <a:lnTo>
                  <a:pt x="0" y="0"/>
                </a:lnTo>
                <a:lnTo>
                  <a:pt x="0" y="642035"/>
                </a:lnTo>
                <a:lnTo>
                  <a:pt x="6563728" y="642035"/>
                </a:lnTo>
                <a:cubicBezTo>
                  <a:pt x="6538099" y="576897"/>
                  <a:pt x="6523875" y="506031"/>
                  <a:pt x="6523875" y="431800"/>
                </a:cubicBezTo>
              </a:path>
            </a:pathLst>
          </a:custGeom>
          <a:solidFill>
            <a:srgbClr val="053A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460166" y="113132"/>
            <a:ext cx="5877133" cy="25801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 aby dodać tytuł prezentacji</a:t>
            </a:r>
            <a:endParaRPr lang="en-US" dirty="0"/>
          </a:p>
        </p:txBody>
      </p:sp>
      <p:sp>
        <p:nvSpPr>
          <p:cNvPr id="6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60374" y="309403"/>
            <a:ext cx="5876925" cy="2709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podtytuł</a:t>
            </a:r>
            <a:r>
              <a:rPr lang="en-US" dirty="0"/>
              <a:t> </a:t>
            </a:r>
            <a:r>
              <a:rPr lang="en-US" dirty="0" err="1"/>
              <a:t>prezentacji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552575" y="1286141"/>
            <a:ext cx="8585200" cy="4715095"/>
          </a:xfrm>
          <a:custGeom>
            <a:avLst/>
            <a:gdLst>
              <a:gd name="connsiteX0" fmla="*/ 0 w 8585200"/>
              <a:gd name="connsiteY0" fmla="*/ 0 h 4714607"/>
              <a:gd name="connsiteX1" fmla="*/ 8585200 w 8585200"/>
              <a:gd name="connsiteY1" fmla="*/ 0 h 4714607"/>
              <a:gd name="connsiteX2" fmla="*/ 8585200 w 8585200"/>
              <a:gd name="connsiteY2" fmla="*/ 4714607 h 4714607"/>
              <a:gd name="connsiteX3" fmla="*/ 0 w 8585200"/>
              <a:gd name="connsiteY3" fmla="*/ 4714607 h 4714607"/>
              <a:gd name="connsiteX4" fmla="*/ 0 w 8585200"/>
              <a:gd name="connsiteY4" fmla="*/ 0 h 4714607"/>
              <a:gd name="connsiteX0" fmla="*/ 0 w 8585200"/>
              <a:gd name="connsiteY0" fmla="*/ 0 h 4714607"/>
              <a:gd name="connsiteX1" fmla="*/ 8585200 w 8585200"/>
              <a:gd name="connsiteY1" fmla="*/ 0 h 4714607"/>
              <a:gd name="connsiteX2" fmla="*/ 8585200 w 8585200"/>
              <a:gd name="connsiteY2" fmla="*/ 4714607 h 4714607"/>
              <a:gd name="connsiteX3" fmla="*/ 4660899 w 8585200"/>
              <a:gd name="connsiteY3" fmla="*/ 4708259 h 4714607"/>
              <a:gd name="connsiteX4" fmla="*/ 0 w 8585200"/>
              <a:gd name="connsiteY4" fmla="*/ 4714607 h 4714607"/>
              <a:gd name="connsiteX5" fmla="*/ 0 w 8585200"/>
              <a:gd name="connsiteY5" fmla="*/ 0 h 4714607"/>
              <a:gd name="connsiteX0" fmla="*/ 0 w 8585200"/>
              <a:gd name="connsiteY0" fmla="*/ 0 h 4714607"/>
              <a:gd name="connsiteX1" fmla="*/ 8585200 w 8585200"/>
              <a:gd name="connsiteY1" fmla="*/ 0 h 4714607"/>
              <a:gd name="connsiteX2" fmla="*/ 8585200 w 8585200"/>
              <a:gd name="connsiteY2" fmla="*/ 4714607 h 4714607"/>
              <a:gd name="connsiteX3" fmla="*/ 6476999 w 8585200"/>
              <a:gd name="connsiteY3" fmla="*/ 4708259 h 4714607"/>
              <a:gd name="connsiteX4" fmla="*/ 4660899 w 8585200"/>
              <a:gd name="connsiteY4" fmla="*/ 4708259 h 4714607"/>
              <a:gd name="connsiteX5" fmla="*/ 0 w 8585200"/>
              <a:gd name="connsiteY5" fmla="*/ 4714607 h 4714607"/>
              <a:gd name="connsiteX6" fmla="*/ 0 w 8585200"/>
              <a:gd name="connsiteY6" fmla="*/ 0 h 4714607"/>
              <a:gd name="connsiteX0" fmla="*/ 0 w 8585200"/>
              <a:gd name="connsiteY0" fmla="*/ 0 h 4714607"/>
              <a:gd name="connsiteX1" fmla="*/ 8585200 w 8585200"/>
              <a:gd name="connsiteY1" fmla="*/ 0 h 4714607"/>
              <a:gd name="connsiteX2" fmla="*/ 8585200 w 8585200"/>
              <a:gd name="connsiteY2" fmla="*/ 4714607 h 4714607"/>
              <a:gd name="connsiteX3" fmla="*/ 6476999 w 8585200"/>
              <a:gd name="connsiteY3" fmla="*/ 4708259 h 4714607"/>
              <a:gd name="connsiteX4" fmla="*/ 4660899 w 8585200"/>
              <a:gd name="connsiteY4" fmla="*/ 4708259 h 4714607"/>
              <a:gd name="connsiteX5" fmla="*/ 0 w 8585200"/>
              <a:gd name="connsiteY5" fmla="*/ 4714607 h 4714607"/>
              <a:gd name="connsiteX6" fmla="*/ 1512 w 8585200"/>
              <a:gd name="connsiteY6" fmla="*/ 3868448 h 4714607"/>
              <a:gd name="connsiteX7" fmla="*/ 0 w 8585200"/>
              <a:gd name="connsiteY7" fmla="*/ 0 h 4714607"/>
              <a:gd name="connsiteX0" fmla="*/ 0 w 8585200"/>
              <a:gd name="connsiteY0" fmla="*/ 0 h 4714607"/>
              <a:gd name="connsiteX1" fmla="*/ 8585200 w 8585200"/>
              <a:gd name="connsiteY1" fmla="*/ 0 h 4714607"/>
              <a:gd name="connsiteX2" fmla="*/ 8585200 w 8585200"/>
              <a:gd name="connsiteY2" fmla="*/ 4714607 h 4714607"/>
              <a:gd name="connsiteX3" fmla="*/ 6476999 w 8585200"/>
              <a:gd name="connsiteY3" fmla="*/ 4708259 h 4714607"/>
              <a:gd name="connsiteX4" fmla="*/ 0 w 8585200"/>
              <a:gd name="connsiteY4" fmla="*/ 4714607 h 4714607"/>
              <a:gd name="connsiteX5" fmla="*/ 1512 w 8585200"/>
              <a:gd name="connsiteY5" fmla="*/ 3868448 h 4714607"/>
              <a:gd name="connsiteX6" fmla="*/ 0 w 8585200"/>
              <a:gd name="connsiteY6" fmla="*/ 0 h 4714607"/>
              <a:gd name="connsiteX0" fmla="*/ 0 w 8585200"/>
              <a:gd name="connsiteY0" fmla="*/ 0 h 4714607"/>
              <a:gd name="connsiteX1" fmla="*/ 8585200 w 8585200"/>
              <a:gd name="connsiteY1" fmla="*/ 0 h 4714607"/>
              <a:gd name="connsiteX2" fmla="*/ 8585200 w 8585200"/>
              <a:gd name="connsiteY2" fmla="*/ 4714607 h 4714607"/>
              <a:gd name="connsiteX3" fmla="*/ 0 w 8585200"/>
              <a:gd name="connsiteY3" fmla="*/ 4714607 h 4714607"/>
              <a:gd name="connsiteX4" fmla="*/ 1512 w 8585200"/>
              <a:gd name="connsiteY4" fmla="*/ 3868448 h 4714607"/>
              <a:gd name="connsiteX5" fmla="*/ 0 w 8585200"/>
              <a:gd name="connsiteY5" fmla="*/ 0 h 4714607"/>
              <a:gd name="connsiteX0" fmla="*/ 0 w 8585200"/>
              <a:gd name="connsiteY0" fmla="*/ 0 h 4715095"/>
              <a:gd name="connsiteX1" fmla="*/ 8585200 w 8585200"/>
              <a:gd name="connsiteY1" fmla="*/ 0 h 4715095"/>
              <a:gd name="connsiteX2" fmla="*/ 8585200 w 8585200"/>
              <a:gd name="connsiteY2" fmla="*/ 4714607 h 4715095"/>
              <a:gd name="connsiteX3" fmla="*/ 4023316 w 8585200"/>
              <a:gd name="connsiteY3" fmla="*/ 4715095 h 4715095"/>
              <a:gd name="connsiteX4" fmla="*/ 0 w 8585200"/>
              <a:gd name="connsiteY4" fmla="*/ 4714607 h 4715095"/>
              <a:gd name="connsiteX5" fmla="*/ 1512 w 8585200"/>
              <a:gd name="connsiteY5" fmla="*/ 3868448 h 4715095"/>
              <a:gd name="connsiteX6" fmla="*/ 0 w 8585200"/>
              <a:gd name="connsiteY6" fmla="*/ 0 h 4715095"/>
              <a:gd name="connsiteX0" fmla="*/ 0 w 8585200"/>
              <a:gd name="connsiteY0" fmla="*/ 0 h 4715095"/>
              <a:gd name="connsiteX1" fmla="*/ 8585200 w 8585200"/>
              <a:gd name="connsiteY1" fmla="*/ 0 h 4715095"/>
              <a:gd name="connsiteX2" fmla="*/ 8585200 w 8585200"/>
              <a:gd name="connsiteY2" fmla="*/ 4714607 h 4715095"/>
              <a:gd name="connsiteX3" fmla="*/ 4023316 w 8585200"/>
              <a:gd name="connsiteY3" fmla="*/ 4715095 h 4715095"/>
              <a:gd name="connsiteX4" fmla="*/ 4021804 w 8585200"/>
              <a:gd name="connsiteY4" fmla="*/ 3874185 h 4715095"/>
              <a:gd name="connsiteX5" fmla="*/ 1512 w 8585200"/>
              <a:gd name="connsiteY5" fmla="*/ 3868448 h 4715095"/>
              <a:gd name="connsiteX6" fmla="*/ 0 w 8585200"/>
              <a:gd name="connsiteY6" fmla="*/ 0 h 4715095"/>
              <a:gd name="connsiteX0" fmla="*/ 0 w 8585200"/>
              <a:gd name="connsiteY0" fmla="*/ 0 h 4715095"/>
              <a:gd name="connsiteX1" fmla="*/ 8585200 w 8585200"/>
              <a:gd name="connsiteY1" fmla="*/ 0 h 4715095"/>
              <a:gd name="connsiteX2" fmla="*/ 8585200 w 8585200"/>
              <a:gd name="connsiteY2" fmla="*/ 4714607 h 4715095"/>
              <a:gd name="connsiteX3" fmla="*/ 4023316 w 8585200"/>
              <a:gd name="connsiteY3" fmla="*/ 4715095 h 4715095"/>
              <a:gd name="connsiteX4" fmla="*/ 4034255 w 8585200"/>
              <a:gd name="connsiteY4" fmla="*/ 3867960 h 4715095"/>
              <a:gd name="connsiteX5" fmla="*/ 1512 w 8585200"/>
              <a:gd name="connsiteY5" fmla="*/ 3868448 h 4715095"/>
              <a:gd name="connsiteX6" fmla="*/ 0 w 8585200"/>
              <a:gd name="connsiteY6" fmla="*/ 0 h 4715095"/>
              <a:gd name="connsiteX0" fmla="*/ 0 w 8585200"/>
              <a:gd name="connsiteY0" fmla="*/ 0 h 4715095"/>
              <a:gd name="connsiteX1" fmla="*/ 8585200 w 8585200"/>
              <a:gd name="connsiteY1" fmla="*/ 0 h 4715095"/>
              <a:gd name="connsiteX2" fmla="*/ 8585200 w 8585200"/>
              <a:gd name="connsiteY2" fmla="*/ 4714607 h 4715095"/>
              <a:gd name="connsiteX3" fmla="*/ 4023316 w 8585200"/>
              <a:gd name="connsiteY3" fmla="*/ 4715095 h 4715095"/>
              <a:gd name="connsiteX4" fmla="*/ 4015578 w 8585200"/>
              <a:gd name="connsiteY4" fmla="*/ 3867960 h 4715095"/>
              <a:gd name="connsiteX5" fmla="*/ 1512 w 8585200"/>
              <a:gd name="connsiteY5" fmla="*/ 3868448 h 4715095"/>
              <a:gd name="connsiteX6" fmla="*/ 0 w 8585200"/>
              <a:gd name="connsiteY6" fmla="*/ 0 h 4715095"/>
              <a:gd name="connsiteX0" fmla="*/ 0 w 8585200"/>
              <a:gd name="connsiteY0" fmla="*/ 0 h 4715095"/>
              <a:gd name="connsiteX1" fmla="*/ 8585200 w 8585200"/>
              <a:gd name="connsiteY1" fmla="*/ 0 h 4715095"/>
              <a:gd name="connsiteX2" fmla="*/ 8585200 w 8585200"/>
              <a:gd name="connsiteY2" fmla="*/ 4714607 h 4715095"/>
              <a:gd name="connsiteX3" fmla="*/ 4023316 w 8585200"/>
              <a:gd name="connsiteY3" fmla="*/ 4715095 h 4715095"/>
              <a:gd name="connsiteX4" fmla="*/ 4507409 w 8585200"/>
              <a:gd name="connsiteY4" fmla="*/ 3867960 h 4715095"/>
              <a:gd name="connsiteX5" fmla="*/ 1512 w 8585200"/>
              <a:gd name="connsiteY5" fmla="*/ 3868448 h 4715095"/>
              <a:gd name="connsiteX6" fmla="*/ 0 w 8585200"/>
              <a:gd name="connsiteY6" fmla="*/ 0 h 4715095"/>
              <a:gd name="connsiteX0" fmla="*/ 0 w 8585200"/>
              <a:gd name="connsiteY0" fmla="*/ 0 h 4715095"/>
              <a:gd name="connsiteX1" fmla="*/ 8585200 w 8585200"/>
              <a:gd name="connsiteY1" fmla="*/ 0 h 4715095"/>
              <a:gd name="connsiteX2" fmla="*/ 8585200 w 8585200"/>
              <a:gd name="connsiteY2" fmla="*/ 4714607 h 4715095"/>
              <a:gd name="connsiteX3" fmla="*/ 4023316 w 8585200"/>
              <a:gd name="connsiteY3" fmla="*/ 4715095 h 4715095"/>
              <a:gd name="connsiteX4" fmla="*/ 4015578 w 8585200"/>
              <a:gd name="connsiteY4" fmla="*/ 3867960 h 4715095"/>
              <a:gd name="connsiteX5" fmla="*/ 1512 w 8585200"/>
              <a:gd name="connsiteY5" fmla="*/ 3868448 h 4715095"/>
              <a:gd name="connsiteX6" fmla="*/ 0 w 8585200"/>
              <a:gd name="connsiteY6" fmla="*/ 0 h 4715095"/>
              <a:gd name="connsiteX0" fmla="*/ 0 w 8585200"/>
              <a:gd name="connsiteY0" fmla="*/ 0 h 4715095"/>
              <a:gd name="connsiteX1" fmla="*/ 8585200 w 8585200"/>
              <a:gd name="connsiteY1" fmla="*/ 0 h 4715095"/>
              <a:gd name="connsiteX2" fmla="*/ 8585200 w 8585200"/>
              <a:gd name="connsiteY2" fmla="*/ 4714607 h 4715095"/>
              <a:gd name="connsiteX3" fmla="*/ 4023316 w 8585200"/>
              <a:gd name="connsiteY3" fmla="*/ 4715095 h 4715095"/>
              <a:gd name="connsiteX4" fmla="*/ 4034255 w 8585200"/>
              <a:gd name="connsiteY4" fmla="*/ 3867960 h 4715095"/>
              <a:gd name="connsiteX5" fmla="*/ 1512 w 8585200"/>
              <a:gd name="connsiteY5" fmla="*/ 3868448 h 4715095"/>
              <a:gd name="connsiteX6" fmla="*/ 0 w 8585200"/>
              <a:gd name="connsiteY6" fmla="*/ 0 h 4715095"/>
              <a:gd name="connsiteX0" fmla="*/ 0 w 8585200"/>
              <a:gd name="connsiteY0" fmla="*/ 0 h 4715095"/>
              <a:gd name="connsiteX1" fmla="*/ 8585200 w 8585200"/>
              <a:gd name="connsiteY1" fmla="*/ 0 h 4715095"/>
              <a:gd name="connsiteX2" fmla="*/ 8585200 w 8585200"/>
              <a:gd name="connsiteY2" fmla="*/ 4714607 h 4715095"/>
              <a:gd name="connsiteX3" fmla="*/ 4023316 w 8585200"/>
              <a:gd name="connsiteY3" fmla="*/ 4715095 h 4715095"/>
              <a:gd name="connsiteX4" fmla="*/ 4021804 w 8585200"/>
              <a:gd name="connsiteY4" fmla="*/ 3867960 h 4715095"/>
              <a:gd name="connsiteX5" fmla="*/ 1512 w 8585200"/>
              <a:gd name="connsiteY5" fmla="*/ 3868448 h 4715095"/>
              <a:gd name="connsiteX6" fmla="*/ 0 w 8585200"/>
              <a:gd name="connsiteY6" fmla="*/ 0 h 4715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585200" h="4715095">
                <a:moveTo>
                  <a:pt x="0" y="0"/>
                </a:moveTo>
                <a:lnTo>
                  <a:pt x="8585200" y="0"/>
                </a:lnTo>
                <a:lnTo>
                  <a:pt x="8585200" y="4714607"/>
                </a:lnTo>
                <a:lnTo>
                  <a:pt x="4023316" y="4715095"/>
                </a:lnTo>
                <a:cubicBezTo>
                  <a:pt x="4020737" y="4432717"/>
                  <a:pt x="4024383" y="4150338"/>
                  <a:pt x="4021804" y="3867960"/>
                </a:cubicBezTo>
                <a:lnTo>
                  <a:pt x="1512" y="386844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err="1"/>
              <a:t>Dodaj</a:t>
            </a:r>
            <a:r>
              <a:rPr lang="en-US" dirty="0"/>
              <a:t> </a:t>
            </a:r>
            <a:r>
              <a:rPr lang="en-US" dirty="0" err="1"/>
              <a:t>obraz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44836" y="6077156"/>
            <a:ext cx="420364" cy="3975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A7771732-3C82-1545-98DD-8255A4E3438A}" type="slidenum">
              <a:rPr lang="en-US" sz="1200" smtClean="0">
                <a:solidFill>
                  <a:srgbClr val="97C72C"/>
                </a:solidFill>
                <a:latin typeface="Calibri" pitchFamily="18" charset="0"/>
                <a:cs typeface="Calibri" pitchFamily="18" charset="0"/>
              </a:rPr>
              <a:t>‹#›</a:t>
            </a:fld>
            <a:endParaRPr lang="en-US" sz="1200" dirty="0" err="1">
              <a:solidFill>
                <a:srgbClr val="97C72C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22" hasCustomPrompt="1"/>
          </p:nvPr>
        </p:nvSpPr>
        <p:spPr>
          <a:xfrm>
            <a:off x="494037" y="5308601"/>
            <a:ext cx="3938264" cy="69214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podpis</a:t>
            </a:r>
            <a:endParaRPr lang="en-US" dirty="0"/>
          </a:p>
        </p:txBody>
      </p:sp>
      <p:pic>
        <p:nvPicPr>
          <p:cNvPr id="9" name="Picture 8" descr="wydzial fiz PL 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0802"/>
            <a:ext cx="2060448" cy="103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393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MK Kilka zdję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0"/>
          <p:cNvSpPr>
            <a:spLocks noGrp="1"/>
          </p:cNvSpPr>
          <p:nvPr>
            <p:ph type="pic" sz="quarter" idx="25" hasCustomPrompt="1"/>
          </p:nvPr>
        </p:nvSpPr>
        <p:spPr>
          <a:xfrm>
            <a:off x="3430593" y="3643312"/>
            <a:ext cx="5713407" cy="23557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err="1"/>
              <a:t>Dodaj</a:t>
            </a:r>
            <a:r>
              <a:rPr lang="en-US" dirty="0"/>
              <a:t> </a:t>
            </a:r>
            <a:r>
              <a:rPr lang="en-US" dirty="0" err="1"/>
              <a:t>obraz</a:t>
            </a:r>
            <a:endParaRPr lang="en-US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24" hasCustomPrompt="1"/>
          </p:nvPr>
        </p:nvSpPr>
        <p:spPr>
          <a:xfrm>
            <a:off x="1" y="3643312"/>
            <a:ext cx="3115688" cy="19288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err="1"/>
              <a:t>Dodaj</a:t>
            </a:r>
            <a:r>
              <a:rPr lang="en-US" dirty="0"/>
              <a:t> </a:t>
            </a:r>
            <a:r>
              <a:rPr lang="en-US" dirty="0" err="1"/>
              <a:t>obraz</a:t>
            </a:r>
            <a:endParaRPr lang="en-US" dirty="0"/>
          </a:p>
        </p:txBody>
      </p:sp>
      <p:sp>
        <p:nvSpPr>
          <p:cNvPr id="15" name="Picture Placeholder 10"/>
          <p:cNvSpPr>
            <a:spLocks noGrp="1"/>
          </p:cNvSpPr>
          <p:nvPr>
            <p:ph type="pic" sz="quarter" idx="23" hasCustomPrompt="1"/>
          </p:nvPr>
        </p:nvSpPr>
        <p:spPr>
          <a:xfrm>
            <a:off x="5" y="1276350"/>
            <a:ext cx="5713407" cy="21446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err="1"/>
              <a:t>Dodaj</a:t>
            </a:r>
            <a:r>
              <a:rPr lang="en-US" dirty="0"/>
              <a:t> </a:t>
            </a:r>
            <a:r>
              <a:rPr lang="en-US" dirty="0" err="1"/>
              <a:t>obraz</a:t>
            </a:r>
            <a:endParaRPr lang="en-US" dirty="0"/>
          </a:p>
        </p:txBody>
      </p:sp>
      <p:sp>
        <p:nvSpPr>
          <p:cNvPr id="3" name="Freeform 2"/>
          <p:cNvSpPr/>
          <p:nvPr userDrawn="1"/>
        </p:nvSpPr>
        <p:spPr>
          <a:xfrm>
            <a:off x="5" y="0"/>
            <a:ext cx="6719557" cy="642035"/>
          </a:xfrm>
          <a:custGeom>
            <a:avLst/>
            <a:gdLst>
              <a:gd name="connsiteX0" fmla="*/ 6523875 w 6719557"/>
              <a:gd name="connsiteY0" fmla="*/ 431800 h 642035"/>
              <a:gd name="connsiteX1" fmla="*/ 6719557 w 6719557"/>
              <a:gd name="connsiteY1" fmla="*/ 0 h 642035"/>
              <a:gd name="connsiteX2" fmla="*/ 0 w 6719557"/>
              <a:gd name="connsiteY2" fmla="*/ 0 h 642035"/>
              <a:gd name="connsiteX3" fmla="*/ 0 w 6719557"/>
              <a:gd name="connsiteY3" fmla="*/ 642035 h 642035"/>
              <a:gd name="connsiteX4" fmla="*/ 6563728 w 6719557"/>
              <a:gd name="connsiteY4" fmla="*/ 642035 h 642035"/>
              <a:gd name="connsiteX5" fmla="*/ 6523875 w 6719557"/>
              <a:gd name="connsiteY5" fmla="*/ 431800 h 64203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6719557" h="642035">
                <a:moveTo>
                  <a:pt x="6523875" y="431800"/>
                </a:moveTo>
                <a:cubicBezTo>
                  <a:pt x="6523875" y="259664"/>
                  <a:pt x="6599656" y="105321"/>
                  <a:pt x="6719557" y="0"/>
                </a:cubicBezTo>
                <a:lnTo>
                  <a:pt x="0" y="0"/>
                </a:lnTo>
                <a:lnTo>
                  <a:pt x="0" y="642035"/>
                </a:lnTo>
                <a:lnTo>
                  <a:pt x="6563728" y="642035"/>
                </a:lnTo>
                <a:cubicBezTo>
                  <a:pt x="6538099" y="576897"/>
                  <a:pt x="6523875" y="506031"/>
                  <a:pt x="6523875" y="431800"/>
                </a:cubicBezTo>
              </a:path>
            </a:pathLst>
          </a:custGeom>
          <a:solidFill>
            <a:srgbClr val="053A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Placeholder 37"/>
          <p:cNvSpPr>
            <a:spLocks noGrp="1"/>
          </p:cNvSpPr>
          <p:nvPr>
            <p:ph type="body" sz="quarter" idx="19" hasCustomPrompt="1"/>
          </p:nvPr>
        </p:nvSpPr>
        <p:spPr>
          <a:xfrm>
            <a:off x="460166" y="113132"/>
            <a:ext cx="5877133" cy="25801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/>
              <a:t>Kliknij aby dodać tytuł prezentacji</a:t>
            </a:r>
            <a:endParaRPr lang="en-US" dirty="0"/>
          </a:p>
        </p:txBody>
      </p:sp>
      <p:sp>
        <p:nvSpPr>
          <p:cNvPr id="6" name="Text Placeholder 39"/>
          <p:cNvSpPr>
            <a:spLocks noGrp="1"/>
          </p:cNvSpPr>
          <p:nvPr>
            <p:ph type="body" sz="quarter" idx="20" hasCustomPrompt="1"/>
          </p:nvPr>
        </p:nvSpPr>
        <p:spPr>
          <a:xfrm>
            <a:off x="460374" y="309403"/>
            <a:ext cx="5876925" cy="2709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err="1"/>
              <a:t>Kliknij</a:t>
            </a:r>
            <a:r>
              <a:rPr lang="en-US" dirty="0"/>
              <a:t> </a:t>
            </a:r>
            <a:r>
              <a:rPr lang="en-US" dirty="0" err="1"/>
              <a:t>aby</a:t>
            </a:r>
            <a:r>
              <a:rPr lang="en-US" dirty="0"/>
              <a:t> </a:t>
            </a:r>
            <a:r>
              <a:rPr lang="en-US" dirty="0" err="1"/>
              <a:t>dodać</a:t>
            </a:r>
            <a:r>
              <a:rPr lang="en-US" dirty="0"/>
              <a:t> </a:t>
            </a:r>
            <a:r>
              <a:rPr lang="en-US" dirty="0" err="1"/>
              <a:t>podtytuł</a:t>
            </a:r>
            <a:r>
              <a:rPr lang="en-US" dirty="0"/>
              <a:t> </a:t>
            </a:r>
            <a:r>
              <a:rPr lang="en-US" dirty="0" err="1"/>
              <a:t>prezentacji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44836" y="6077156"/>
            <a:ext cx="420364" cy="39754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fld id="{A7771732-3C82-1545-98DD-8255A4E3438A}" type="slidenum">
              <a:rPr lang="en-US" sz="1200" smtClean="0">
                <a:solidFill>
                  <a:srgbClr val="97C72C"/>
                </a:solidFill>
                <a:latin typeface="Calibri" pitchFamily="18" charset="0"/>
                <a:cs typeface="Calibri" pitchFamily="18" charset="0"/>
              </a:rPr>
              <a:t>‹#›</a:t>
            </a:fld>
            <a:endParaRPr lang="en-US" sz="1200" dirty="0" err="1">
              <a:solidFill>
                <a:srgbClr val="97C72C"/>
              </a:solidFill>
              <a:latin typeface="Calibri" pitchFamily="18" charset="0"/>
              <a:cs typeface="Calibri" pitchFamily="18" charset="0"/>
            </a:endParaRP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1" hasCustomPrompt="1"/>
          </p:nvPr>
        </p:nvSpPr>
        <p:spPr>
          <a:xfrm>
            <a:off x="6007838" y="1276351"/>
            <a:ext cx="3136162" cy="21446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/>
          <a:lstStyle>
            <a:lvl1pPr marL="0" indent="0">
              <a:buNone/>
              <a:defRPr sz="2000"/>
            </a:lvl1pPr>
          </a:lstStyle>
          <a:p>
            <a:r>
              <a:rPr lang="en-US" dirty="0" err="1"/>
              <a:t>Dodaj</a:t>
            </a:r>
            <a:r>
              <a:rPr lang="en-US" dirty="0"/>
              <a:t> </a:t>
            </a:r>
            <a:r>
              <a:rPr lang="en-US" dirty="0" err="1"/>
              <a:t>obraz</a:t>
            </a:r>
            <a:endParaRPr lang="en-US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22" hasCustomPrompt="1"/>
          </p:nvPr>
        </p:nvSpPr>
        <p:spPr>
          <a:xfrm>
            <a:off x="460374" y="5640286"/>
            <a:ext cx="2854326" cy="45980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>
                <a:solidFill>
                  <a:srgbClr val="053A98"/>
                </a:solidFill>
              </a:defRPr>
            </a:lvl1pPr>
          </a:lstStyle>
          <a:p>
            <a:pPr lvl="0"/>
            <a:r>
              <a:rPr lang="pl-PL" dirty="0"/>
              <a:t>Kliknij aby dodać podpis</a:t>
            </a:r>
            <a:endParaRPr lang="en-US" dirty="0"/>
          </a:p>
        </p:txBody>
      </p:sp>
      <p:pic>
        <p:nvPicPr>
          <p:cNvPr id="18" name="Picture 17" descr="wydzial fiz PL 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0802"/>
            <a:ext cx="2060448" cy="103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39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5930900" y="4011425"/>
            <a:ext cx="2286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600" b="0" i="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Office Theme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49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8" r:id="rId5"/>
    <p:sldLayoutId id="2147483663" r:id="rId6"/>
    <p:sldLayoutId id="2147483664" r:id="rId7"/>
    <p:sldLayoutId id="2147483665" r:id="rId8"/>
    <p:sldLayoutId id="2147483666" r:id="rId9"/>
    <p:sldLayoutId id="2147483667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7" Type="http://schemas.openxmlformats.org/officeDocument/2006/relationships/slide" Target="slide36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8.xml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</a:rPr>
              <a:t>Tutorial programowania dla urządzeń ubieralnych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l-PL" dirty="0"/>
              <a:t>Marek Przybyłowski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797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Parowanie telefonu z emulatorem urządzenia ubieralnego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469900" y="1193800"/>
            <a:ext cx="6953250" cy="1016000"/>
          </a:xfrm>
        </p:spPr>
        <p:txBody>
          <a:bodyPr/>
          <a:lstStyle/>
          <a:p>
            <a:r>
              <a:rPr lang="pl-PL" sz="3200" dirty="0"/>
              <a:t>3. Parowanie telefonu z emulatorem urządzenia ubieralnego</a:t>
            </a:r>
            <a:endParaRPr lang="en-US" sz="3200" dirty="0"/>
          </a:p>
        </p:txBody>
      </p:sp>
      <p:pic>
        <p:nvPicPr>
          <p:cNvPr id="7170" name="Picture 2" descr="Znalezione obrazy dla zapytania: pair phone to androidwatch">
            <a:extLst>
              <a:ext uri="{FF2B5EF4-FFF2-40B4-BE49-F238E27FC236}">
                <a16:creationId xmlns:a16="http://schemas.microsoft.com/office/drawing/2014/main" id="{4506DC08-C0E3-4009-868F-AC5163752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886" y="2466687"/>
            <a:ext cx="4976227" cy="3470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88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Parowanie telefonu z emulatorem urządzenia ubieralnego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867908" cy="2852227"/>
          </a:xfrm>
        </p:spPr>
        <p:txBody>
          <a:bodyPr/>
          <a:lstStyle/>
          <a:p>
            <a:pPr marL="457200" indent="-457200" algn="just">
              <a:buAutoNum type="arabicPeriod"/>
            </a:pPr>
            <a:r>
              <a:rPr lang="pl-PL" sz="2000" dirty="0">
                <a:solidFill>
                  <a:schemeClr val="tx1"/>
                </a:solidFill>
              </a:rPr>
              <a:t>Na telefonie uruchamiamy </a:t>
            </a:r>
            <a:r>
              <a:rPr lang="pl-PL" sz="2000" b="1" dirty="0">
                <a:solidFill>
                  <a:schemeClr val="tx1"/>
                </a:solidFill>
              </a:rPr>
              <a:t>debugowanie </a:t>
            </a:r>
            <a:r>
              <a:rPr lang="pl-PL" sz="2000" b="1" dirty="0" err="1">
                <a:solidFill>
                  <a:schemeClr val="tx1"/>
                </a:solidFill>
              </a:rPr>
              <a:t>usb</a:t>
            </a:r>
            <a:r>
              <a:rPr lang="pl-PL" sz="2000" b="1" dirty="0">
                <a:solidFill>
                  <a:schemeClr val="tx1"/>
                </a:solidFill>
              </a:rPr>
              <a:t> -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pl-PL" sz="2000" b="1" dirty="0">
                <a:solidFill>
                  <a:schemeClr val="tx1"/>
                </a:solidFill>
              </a:rPr>
              <a:t>Ustawienia-&gt;Opcje programistyczne-&gt;Debugowanie USB</a:t>
            </a:r>
            <a:r>
              <a:rPr lang="pl-PL" sz="2000" dirty="0">
                <a:solidFill>
                  <a:schemeClr val="tx1"/>
                </a:solidFill>
              </a:rPr>
              <a:t>. Jeśli opcje programistycznie nie są włączone to aktywujemy w następujący sposób: </a:t>
            </a:r>
            <a:r>
              <a:rPr lang="pl-PL" sz="2000" b="1" dirty="0">
                <a:solidFill>
                  <a:schemeClr val="tx1"/>
                </a:solidFill>
              </a:rPr>
              <a:t>Ustawienia-&gt;Informacje o telefonie-&gt;Numer kompilacji (klikamy ok.7 razy)</a:t>
            </a:r>
            <a:r>
              <a:rPr lang="pl-PL" sz="2000" dirty="0">
                <a:solidFill>
                  <a:schemeClr val="tx1"/>
                </a:solidFill>
              </a:rPr>
              <a:t>. </a:t>
            </a:r>
          </a:p>
          <a:p>
            <a:pPr marL="457200" indent="-457200" algn="just">
              <a:buAutoNum type="arabicPeriod"/>
            </a:pPr>
            <a:r>
              <a:rPr lang="pl-PL" sz="2000" dirty="0">
                <a:solidFill>
                  <a:schemeClr val="tx1"/>
                </a:solidFill>
              </a:rPr>
              <a:t>Pobieramy aplikację </a:t>
            </a:r>
            <a:r>
              <a:rPr lang="en-US" sz="2000" b="1" dirty="0">
                <a:solidFill>
                  <a:schemeClr val="tx1"/>
                </a:solidFill>
              </a:rPr>
              <a:t>Wear OS app</a:t>
            </a:r>
            <a:r>
              <a:rPr lang="pl-PL" sz="2000" dirty="0">
                <a:solidFill>
                  <a:schemeClr val="tx1"/>
                </a:solidFill>
              </a:rPr>
              <a:t> na telefon.</a:t>
            </a:r>
          </a:p>
          <a:p>
            <a:pPr marL="457200" indent="-457200" algn="just">
              <a:buAutoNum type="arabicPeriod"/>
            </a:pPr>
            <a:r>
              <a:rPr lang="pl-PL" sz="2000" dirty="0">
                <a:solidFill>
                  <a:schemeClr val="tx1"/>
                </a:solidFill>
              </a:rPr>
              <a:t>W </a:t>
            </a:r>
            <a:r>
              <a:rPr lang="pl-PL" sz="2000" b="1" dirty="0" err="1">
                <a:solidFill>
                  <a:schemeClr val="tx1"/>
                </a:solidFill>
              </a:rPr>
              <a:t>Wear</a:t>
            </a:r>
            <a:r>
              <a:rPr lang="pl-PL" sz="2000" b="1" dirty="0">
                <a:solidFill>
                  <a:schemeClr val="tx1"/>
                </a:solidFill>
              </a:rPr>
              <a:t> OS </a:t>
            </a:r>
            <a:r>
              <a:rPr lang="pl-PL" sz="2000" b="1" dirty="0" err="1">
                <a:solidFill>
                  <a:schemeClr val="tx1"/>
                </a:solidFill>
              </a:rPr>
              <a:t>app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powinien wyświetlić się komunikat o dostępnych do parowania urządzeniach ubieralnych. Przechodzimy przez cały proces i na koniec klikamy </a:t>
            </a:r>
            <a:r>
              <a:rPr lang="pl-PL" sz="2000" b="1" dirty="0" err="1">
                <a:solidFill>
                  <a:schemeClr val="tx1"/>
                </a:solidFill>
              </a:rPr>
              <a:t>Pair</a:t>
            </a:r>
            <a:r>
              <a:rPr lang="pl-PL" sz="2000" b="1" dirty="0">
                <a:solidFill>
                  <a:schemeClr val="tx1"/>
                </a:solidFill>
              </a:rPr>
              <a:t> with Emulator</a:t>
            </a:r>
            <a:r>
              <a:rPr lang="pl-PL" sz="2000" dirty="0">
                <a:solidFill>
                  <a:schemeClr val="tx1"/>
                </a:solidFill>
              </a:rPr>
              <a:t>. </a:t>
            </a:r>
          </a:p>
          <a:p>
            <a:pPr marL="457200" indent="-457200" algn="just">
              <a:buAutoNum type="arabicPeriod"/>
            </a:pPr>
            <a:r>
              <a:rPr lang="pl-PL" sz="2000" dirty="0">
                <a:solidFill>
                  <a:schemeClr val="tx1"/>
                </a:solidFill>
              </a:rPr>
              <a:t>Przechodzimy do </a:t>
            </a:r>
            <a:r>
              <a:rPr lang="pl-PL" sz="2000" b="1" dirty="0">
                <a:solidFill>
                  <a:schemeClr val="tx1"/>
                </a:solidFill>
              </a:rPr>
              <a:t>ustawień, </a:t>
            </a:r>
            <a:r>
              <a:rPr lang="pl-PL" sz="2000" dirty="0">
                <a:solidFill>
                  <a:schemeClr val="tx1"/>
                </a:solidFill>
              </a:rPr>
              <a:t>a następnie ustawień urządzenie i dodajemy konto Google. Na koniec, jeśli zostaniemy poproszeni o hasło blokady ekranu i hasło konta Google to podajemy je. </a:t>
            </a:r>
          </a:p>
        </p:txBody>
      </p:sp>
    </p:spTree>
    <p:extLst>
      <p:ext uri="{BB962C8B-B14F-4D97-AF65-F5344CB8AC3E}">
        <p14:creationId xmlns:p14="http://schemas.microsoft.com/office/powerpoint/2010/main" val="2671018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Definiowanie własnego layoutu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469900" y="1193800"/>
            <a:ext cx="6953250" cy="1016000"/>
          </a:xfrm>
        </p:spPr>
        <p:txBody>
          <a:bodyPr/>
          <a:lstStyle/>
          <a:p>
            <a:r>
              <a:rPr lang="pl-PL" sz="3200" dirty="0"/>
              <a:t>4. Definiowanie własnego layoutu</a:t>
            </a:r>
            <a:endParaRPr lang="en-US" sz="3200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7536AAF1-E822-47C0-AA47-EFA8B468B9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785" y="2314575"/>
            <a:ext cx="7511435" cy="357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76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Definiowanie własnego layoutu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867908" cy="2852227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1. Aktualizujemy plik activity_main.xml.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35AA2C4-D63E-4289-80CB-2DD9B23C4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74" y="2113089"/>
            <a:ext cx="7082388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LinearLayout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xmlns:android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="http://schemas.android.com/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apk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/res/android"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xmlns:tools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="http://schemas.android.com/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tools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android:layout_width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match_parent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android:layout_height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match_parent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android:orientation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vertical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"&gt;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TextView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android:id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="@+id/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text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android:layout_width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wrap_content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android:layout_height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wrap_content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android:text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="@string/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hello_square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" /&gt;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&lt;/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LinearLayout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</a:rPr>
              <a:t> 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053A9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4203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Definiowanie własnego layoutu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867908" cy="2852227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Biblioteka </a:t>
            </a:r>
            <a:r>
              <a:rPr lang="pl-PL" sz="2000" b="1" dirty="0" err="1">
                <a:solidFill>
                  <a:schemeClr val="tx1"/>
                </a:solidFill>
              </a:rPr>
              <a:t>Wear</a:t>
            </a:r>
            <a:r>
              <a:rPr lang="pl-PL" sz="2000" b="1" dirty="0">
                <a:solidFill>
                  <a:schemeClr val="tx1"/>
                </a:solidFill>
              </a:rPr>
              <a:t> UI </a:t>
            </a:r>
            <a:r>
              <a:rPr lang="pl-PL" sz="2000" dirty="0">
                <a:solidFill>
                  <a:schemeClr val="tx1"/>
                </a:solidFill>
              </a:rPr>
              <a:t>zawiera komponenty zarówno dla urządzeń z kwadratowymi (</a:t>
            </a:r>
            <a:r>
              <a:rPr lang="pl-PL" sz="2000" b="1" dirty="0" err="1">
                <a:solidFill>
                  <a:schemeClr val="tx1"/>
                </a:solidFill>
              </a:rPr>
              <a:t>BoxInsetLayout</a:t>
            </a:r>
            <a:r>
              <a:rPr lang="pl-PL" sz="2000" dirty="0">
                <a:solidFill>
                  <a:schemeClr val="tx1"/>
                </a:solidFill>
              </a:rPr>
              <a:t>) jak i okrągłymi ekranami (</a:t>
            </a:r>
            <a:r>
              <a:rPr lang="pl-PL" sz="2000" b="1" dirty="0" err="1">
                <a:solidFill>
                  <a:schemeClr val="tx1"/>
                </a:solidFill>
              </a:rPr>
              <a:t>Curved</a:t>
            </a:r>
            <a:r>
              <a:rPr lang="pl-PL" sz="2000" b="1" dirty="0">
                <a:solidFill>
                  <a:schemeClr val="tx1"/>
                </a:solidFill>
              </a:rPr>
              <a:t> Layout</a:t>
            </a:r>
            <a:r>
              <a:rPr lang="pl-PL" sz="2000" dirty="0">
                <a:solidFill>
                  <a:schemeClr val="tx1"/>
                </a:solidFill>
              </a:rPr>
              <a:t>). </a:t>
            </a:r>
            <a:endParaRPr lang="pl-PL" sz="20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pl-PL" sz="2000" b="1" dirty="0" err="1">
                <a:solidFill>
                  <a:schemeClr val="tx1"/>
                </a:solidFill>
              </a:rPr>
              <a:t>BoxInsetLayout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– komponentu można używać do obu rodzajów ekranów przy czym uzyskiwany jest taki sam efekt. </a:t>
            </a:r>
          </a:p>
          <a:p>
            <a:pPr marL="0" indent="0" algn="just">
              <a:buNone/>
            </a:pPr>
            <a:r>
              <a:rPr lang="pl-PL" sz="2000" b="1" dirty="0" err="1">
                <a:solidFill>
                  <a:schemeClr val="tx1"/>
                </a:solidFill>
              </a:rPr>
              <a:t>Curve</a:t>
            </a:r>
            <a:r>
              <a:rPr lang="pl-PL" sz="2000" b="1" dirty="0">
                <a:solidFill>
                  <a:schemeClr val="tx1"/>
                </a:solidFill>
              </a:rPr>
              <a:t> Layout</a:t>
            </a:r>
            <a:r>
              <a:rPr lang="pl-PL" sz="2000" dirty="0">
                <a:solidFill>
                  <a:schemeClr val="tx1"/>
                </a:solidFill>
              </a:rPr>
              <a:t> – pionowa lista elementów dla urządzeń z okrągłymi ekranami. </a:t>
            </a:r>
          </a:p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Aby skompilować projekt w Android Studio należy upewnić się, że repozytorium Google jest zainstalowane w menedżerze </a:t>
            </a:r>
            <a:r>
              <a:rPr lang="pl-PL" sz="2000" b="1" dirty="0">
                <a:solidFill>
                  <a:schemeClr val="tx1"/>
                </a:solidFill>
              </a:rPr>
              <a:t>Android SDK</a:t>
            </a:r>
            <a:r>
              <a:rPr lang="pl-PL" sz="2000" dirty="0">
                <a:solidFill>
                  <a:schemeClr val="tx1"/>
                </a:solidFill>
              </a:rPr>
              <a:t>. Ponadto dodajemy następujące zależności w pliku </a:t>
            </a:r>
            <a:r>
              <a:rPr lang="pl-PL" sz="2000" b="1" dirty="0" err="1">
                <a:solidFill>
                  <a:schemeClr val="tx1"/>
                </a:solidFill>
              </a:rPr>
              <a:t>build.gradle</a:t>
            </a:r>
            <a:r>
              <a:rPr lang="pl-PL" sz="2000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4383158-9234-4EEC-9BD6-9A2C384F1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74" y="5025166"/>
            <a:ext cx="425629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dependencies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 {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compile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fileTree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(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dir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: '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libs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',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include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: ['*.jar'])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compile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 'com.android.support:wear:26.0.0'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}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</a:rPr>
              <a:t> 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053A9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229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Definiowanie własnego layoutu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5719610" y="1122689"/>
            <a:ext cx="3424390" cy="2852227"/>
          </a:xfrm>
        </p:spPr>
        <p:txBody>
          <a:bodyPr/>
          <a:lstStyle/>
          <a:p>
            <a:pPr marL="0" indent="0" algn="l">
              <a:buNone/>
            </a:pPr>
            <a:r>
              <a:rPr lang="pl-PL" sz="2000" dirty="0">
                <a:solidFill>
                  <a:schemeClr val="tx1"/>
                </a:solidFill>
              </a:rPr>
              <a:t>Przykładowe użycie komponentu </a:t>
            </a:r>
            <a:r>
              <a:rPr lang="pl-PL" sz="2000" b="1" dirty="0" err="1">
                <a:solidFill>
                  <a:schemeClr val="tx1"/>
                </a:solidFill>
              </a:rPr>
              <a:t>BoxInsetLayout</a:t>
            </a:r>
            <a:r>
              <a:rPr lang="pl-PL" sz="2000" dirty="0">
                <a:solidFill>
                  <a:schemeClr val="tx1"/>
                </a:solidFill>
              </a:rPr>
              <a:t>.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3B5ACC5F-A5D5-4CD4-ABD7-4BC2448E9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826" y="776607"/>
            <a:ext cx="4532748" cy="5924699"/>
          </a:xfrm>
          <a:prstGeom prst="rect">
            <a:avLst/>
          </a:prstGeom>
          <a:solidFill>
            <a:srgbClr val="F1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100" b="1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androidx.wear.widget.BoxInsetLayout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xmlns:android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"http://schemas.android.com/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apk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/res/android"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xmlns:app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"http://schemas.android.com/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apk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/res-auto"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android:layout_height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match_parent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android:layout_width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match_parent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100" b="1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android:padding</a:t>
            </a:r>
            <a:r>
              <a:rPr kumimoji="0" lang="pl-PL" altLang="pl-PL" sz="1100" b="1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1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"15dp"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FrameLayout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android:layout_width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match_parent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android:layout_height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match_parent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100" b="1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android:padding</a:t>
            </a:r>
            <a:r>
              <a:rPr kumimoji="0" lang="pl-PL" altLang="pl-PL" sz="1100" b="1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1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"5dp"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100" b="1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app:layout_boxedEdges</a:t>
            </a:r>
            <a:r>
              <a:rPr kumimoji="0" lang="pl-PL" altLang="pl-PL" sz="1100" b="1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1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1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all</a:t>
            </a:r>
            <a:r>
              <a:rPr kumimoji="0" lang="pl-PL" altLang="pl-PL" sz="1100" b="1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TextView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android:gravity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center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android:layout_height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wrap_content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android:layout_width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match_parent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android:text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"@string/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sometext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android:textColor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color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/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black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/&gt;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ImageButton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android:background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null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android:layout_gravity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bottom|left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android:layout_height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"50dp"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android:layout_width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"50dp"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android:src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drawable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/ok"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/&gt;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ImageButton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android:background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null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android:layout_gravity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bottom|right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android:layout_height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"50dp"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android:layout_width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"50dp"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android:src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drawable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/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cancel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/&gt;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&lt;/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FrameLayout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b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&lt;/</a:t>
            </a:r>
            <a:r>
              <a:rPr kumimoji="0" lang="pl-PL" altLang="pl-PL" sz="11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androidx.wear.widget.BoxInsetLayout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l-PL" altLang="pl-PL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730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Definiowanie własnego layoutu</a:t>
            </a:r>
            <a:endParaRPr lang="en-US" dirty="0"/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2FDE40E7-3641-4720-83B4-9D1F52071C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355" y="1328737"/>
            <a:ext cx="3457575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471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Definiowanie własnego layoutu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867908" cy="2697483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Tworzenie layoutu jednocześnie dla urządzeń z okrągłymi i kwadratowymi ekranami umożliwia modyfikacja plików </a:t>
            </a:r>
            <a:r>
              <a:rPr lang="pl-PL" sz="2000" b="1" dirty="0">
                <a:solidFill>
                  <a:schemeClr val="tx1"/>
                </a:solidFill>
              </a:rPr>
              <a:t>dimens.xml i dimens.xml </a:t>
            </a:r>
            <a:r>
              <a:rPr lang="pl-PL" sz="2000" dirty="0">
                <a:solidFill>
                  <a:schemeClr val="tx1"/>
                </a:solidFill>
              </a:rPr>
              <a:t>z katalogu </a:t>
            </a:r>
            <a:r>
              <a:rPr lang="pl-PL" sz="2000" b="1" dirty="0" err="1">
                <a:solidFill>
                  <a:schemeClr val="tx1"/>
                </a:solidFill>
              </a:rPr>
              <a:t>values</a:t>
            </a:r>
            <a:r>
              <a:rPr lang="pl-PL" sz="2000" b="1" dirty="0">
                <a:solidFill>
                  <a:schemeClr val="tx1"/>
                </a:solidFill>
              </a:rPr>
              <a:t> i </a:t>
            </a:r>
            <a:r>
              <a:rPr lang="pl-PL" sz="2000" b="1" dirty="0" err="1">
                <a:solidFill>
                  <a:schemeClr val="tx1"/>
                </a:solidFill>
              </a:rPr>
              <a:t>values-round</a:t>
            </a:r>
            <a:r>
              <a:rPr lang="pl-PL" sz="2000" dirty="0">
                <a:solidFill>
                  <a:schemeClr val="tx1"/>
                </a:solidFill>
              </a:rPr>
              <a:t>. Poniżej znajduje się kod z pliku </a:t>
            </a:r>
            <a:r>
              <a:rPr lang="pl-PL" sz="2000" b="1" dirty="0">
                <a:solidFill>
                  <a:schemeClr val="tx1"/>
                </a:solidFill>
              </a:rPr>
              <a:t>dimens.xml</a:t>
            </a:r>
            <a:r>
              <a:rPr lang="pl-PL" sz="2000" dirty="0">
                <a:solidFill>
                  <a:schemeClr val="tx1"/>
                </a:solidFill>
              </a:rPr>
              <a:t>, który umieszcza w danym miejscu nagłówek oraz listę.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4979503C-5868-4557-A5A8-B7AD87697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74" y="2936558"/>
            <a:ext cx="4938853" cy="984885"/>
          </a:xfrm>
          <a:prstGeom prst="rect">
            <a:avLst/>
          </a:prstGeom>
          <a:solidFill>
            <a:srgbClr val="F1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name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header_start_padding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36dp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name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header_end_padding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22dp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name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list_start_padding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36dp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name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list_end_padding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22dp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0617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Definiowanie własnego layoutu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867908" cy="2697483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Analogiczne dla ekranu okrągłego. W tym przypadku należy zmienić widok z </a:t>
            </a:r>
            <a:r>
              <a:rPr lang="pl-PL" sz="2000" b="1" dirty="0">
                <a:solidFill>
                  <a:schemeClr val="tx1"/>
                </a:solidFill>
              </a:rPr>
              <a:t>Android na Project</a:t>
            </a:r>
            <a:r>
              <a:rPr lang="pl-PL" sz="2000" dirty="0">
                <a:solidFill>
                  <a:schemeClr val="tx1"/>
                </a:solidFill>
              </a:rPr>
              <a:t>.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4979503C-5868-4557-A5A8-B7AD87697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74" y="2936558"/>
            <a:ext cx="4938853" cy="984885"/>
          </a:xfrm>
          <a:prstGeom prst="rect">
            <a:avLst/>
          </a:prstGeom>
          <a:solidFill>
            <a:srgbClr val="F1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name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header_start_padding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36dp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name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header_end_padding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22dp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name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list_start_padding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36dp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name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list_end_padding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22dp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dimen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5806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Definiowanie własnego layoutu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867908" cy="2697483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Teraz utworzymy przykładowy layout dalej modyfikując plik </a:t>
            </a:r>
            <a:r>
              <a:rPr lang="pl-PL" sz="2000" b="1" dirty="0">
                <a:solidFill>
                  <a:schemeClr val="tx1"/>
                </a:solidFill>
              </a:rPr>
              <a:t>activity_main.xml</a:t>
            </a:r>
            <a:r>
              <a:rPr lang="pl-PL" sz="2000" dirty="0">
                <a:solidFill>
                  <a:schemeClr val="tx1"/>
                </a:solidFill>
              </a:rPr>
              <a:t>: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A0972AD6-CAD0-4E4B-8FB6-B7D659FEE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926" y="2340452"/>
            <a:ext cx="3912802" cy="3447098"/>
          </a:xfrm>
          <a:prstGeom prst="rect">
            <a:avLst/>
          </a:prstGeom>
          <a:solidFill>
            <a:srgbClr val="F1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FrameLayout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...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androidx.wear.widget.RoundedDrawable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"@+id/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androidbtn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android:src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drawable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ic_android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...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/&gt;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ImageButton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"@+id/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lovebtn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android:src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 "/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sources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/android.png"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android:paddingTop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"5dp"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android:paddingBottom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"5dp"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android:layout_gravity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bottom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...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/&gt;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FrameLayout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7413" name="Picture 5" descr="Basic heart design">
            <a:extLst>
              <a:ext uri="{FF2B5EF4-FFF2-40B4-BE49-F238E27FC236}">
                <a16:creationId xmlns:a16="http://schemas.microsoft.com/office/drawing/2014/main" id="{C5ED34E6-8946-4638-9B8A-D96BB8379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6" y="2340452"/>
            <a:ext cx="2105025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911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l-PL" sz="1600" dirty="0">
                <a:hlinkClick r:id="rId2" action="ppaction://hlinksldjump"/>
              </a:rPr>
              <a:t>4. Definiowanie własnego layoutu</a:t>
            </a:r>
            <a:endParaRPr lang="en-US" sz="1600" dirty="0"/>
          </a:p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l-PL" sz="1600" dirty="0">
                <a:hlinkClick r:id="rId3" action="ppaction://hlinksldjump"/>
              </a:rPr>
              <a:t>5. Wysyłanie i odbieranie wiadomości za pomocą </a:t>
            </a:r>
            <a:r>
              <a:rPr lang="pl-PL" sz="1600" dirty="0" err="1">
                <a:hlinkClick r:id="rId3" action="ppaction://hlinksldjump"/>
              </a:rPr>
              <a:t>Wear</a:t>
            </a:r>
            <a:endParaRPr lang="en-US" sz="1600" dirty="0"/>
          </a:p>
          <a:p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Spis treści</a:t>
            </a: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pl-PL" sz="1600" dirty="0">
                <a:hlinkClick r:id="rId4" action="ppaction://hlinksldjump"/>
              </a:rPr>
              <a:t>3. Parowanie telefonu z emulatorem urządzenia ubieralnego</a:t>
            </a:r>
            <a:endParaRPr lang="en-US" sz="1600" dirty="0"/>
          </a:p>
          <a:p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pl-PL" sz="1600" dirty="0">
                <a:hlinkClick r:id="rId5" action="ppaction://hlinksldjump"/>
              </a:rPr>
              <a:t>2. Uruchamiania emulatora</a:t>
            </a:r>
            <a:endParaRPr lang="en-US" sz="1600" dirty="0"/>
          </a:p>
          <a:p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pl-PL" sz="1600" dirty="0">
                <a:hlinkClick r:id="rId6" action="ppaction://hlinksldjump"/>
              </a:rPr>
              <a:t>1. Tworzenie projektu w Android Studio</a:t>
            </a:r>
            <a:endParaRPr lang="en-US" sz="1600" dirty="0"/>
          </a:p>
          <a:p>
            <a:endParaRPr lang="en-US" dirty="0"/>
          </a:p>
        </p:txBody>
      </p:sp>
      <p:sp>
        <p:nvSpPr>
          <p:cNvPr id="26" name="Text Placeholder 14">
            <a:extLst>
              <a:ext uri="{FF2B5EF4-FFF2-40B4-BE49-F238E27FC236}">
                <a16:creationId xmlns:a16="http://schemas.microsoft.com/office/drawing/2014/main" id="{D2407202-7191-470F-8545-854D32E61EC0}"/>
              </a:ext>
            </a:extLst>
          </p:cNvPr>
          <p:cNvSpPr txBox="1">
            <a:spLocks/>
          </p:cNvSpPr>
          <p:nvPr/>
        </p:nvSpPr>
        <p:spPr>
          <a:xfrm>
            <a:off x="2775681" y="3753474"/>
            <a:ext cx="5758718" cy="421877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0" kern="1200" baseline="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dirty="0">
                <a:hlinkClick r:id="rId7" action="ppaction://hlinksldjump"/>
              </a:rPr>
              <a:t>6. Koniec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6603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Definiowanie własnego layoutu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867908" cy="2697483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Część paska została ucięta, dlatego użyjemy atrybutu </a:t>
            </a:r>
            <a:r>
              <a:rPr lang="pl-PL" sz="2000" b="1" dirty="0" err="1">
                <a:solidFill>
                  <a:schemeClr val="tx1"/>
                </a:solidFill>
              </a:rPr>
              <a:t>fitsSystemWindows</a:t>
            </a:r>
            <a:r>
              <a:rPr lang="pl-PL" sz="2000" dirty="0">
                <a:solidFill>
                  <a:schemeClr val="tx1"/>
                </a:solidFill>
              </a:rPr>
              <a:t>, aby był widoczny cały pasek na dole ekranu.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382FABB-02B9-4F97-9251-267B4205B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057" y="2496759"/>
            <a:ext cx="3539430" cy="1723549"/>
          </a:xfrm>
          <a:prstGeom prst="rect">
            <a:avLst/>
          </a:prstGeom>
          <a:solidFill>
            <a:srgbClr val="F1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ImageButton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"@+id/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lovebtn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android:src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drawable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ic_favourite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android:paddingTop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"5dp"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android:paddingBottom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"5dp"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android:fitsSystemWindows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true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...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/&gt;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9459" name="Picture 3" descr="Using fitsSystemWindows">
            <a:extLst>
              <a:ext uri="{FF2B5EF4-FFF2-40B4-BE49-F238E27FC236}">
                <a16:creationId xmlns:a16="http://schemas.microsoft.com/office/drawing/2014/main" id="{675478D4-777B-4CFF-84D0-F0CE5D715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86" y="2391950"/>
            <a:ext cx="2105025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9958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Definiowanie własnego layoutu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867908" cy="2697483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Górne i dolne wartości </a:t>
            </a:r>
            <a:r>
              <a:rPr lang="pl-PL" sz="2000" b="1" dirty="0" err="1">
                <a:solidFill>
                  <a:schemeClr val="tx1"/>
                </a:solidFill>
              </a:rPr>
              <a:t>padding</a:t>
            </a:r>
            <a:r>
              <a:rPr lang="pl-PL" sz="2000" dirty="0">
                <a:solidFill>
                  <a:schemeClr val="tx1"/>
                </a:solidFill>
              </a:rPr>
              <a:t> są nadpisywane, aby wszystko pasowało do okna systemowego, aby tego uniknąć należy skorzystać z </a:t>
            </a:r>
            <a:r>
              <a:rPr lang="pl-PL" sz="2000" b="1" dirty="0" err="1">
                <a:solidFill>
                  <a:schemeClr val="tx1"/>
                </a:solidFill>
              </a:rPr>
              <a:t>InsetDrawable</a:t>
            </a:r>
            <a:r>
              <a:rPr lang="pl-PL" sz="2000" dirty="0">
                <a:solidFill>
                  <a:schemeClr val="tx1"/>
                </a:solidFill>
              </a:rPr>
              <a:t>.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4E9940E6-6D35-423F-9614-06B0CB3B3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439" y="2680644"/>
            <a:ext cx="5649610" cy="1231106"/>
          </a:xfrm>
          <a:prstGeom prst="rect">
            <a:avLst/>
          </a:prstGeom>
          <a:solidFill>
            <a:srgbClr val="F1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inset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xmlns:android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"http://schemas.android.com/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apk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/res/android"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android:drawable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drawable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ic_favourite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android:insetTop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"5dp"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android:insetBottom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"5dp"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/&gt;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2725E64C-D664-4922-A5EF-A95CF2D5D69D}"/>
              </a:ext>
            </a:extLst>
          </p:cNvPr>
          <p:cNvSpPr txBox="1">
            <a:spLocks/>
          </p:cNvSpPr>
          <p:nvPr/>
        </p:nvSpPr>
        <p:spPr>
          <a:xfrm>
            <a:off x="460166" y="4160517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2"/>
              <a:buNone/>
            </a:pPr>
            <a:r>
              <a:rPr lang="pl-PL" sz="2000" dirty="0">
                <a:solidFill>
                  <a:schemeClr val="tx1"/>
                </a:solidFill>
              </a:rPr>
              <a:t>Usuwamy </a:t>
            </a:r>
            <a:r>
              <a:rPr lang="pl-PL" sz="2000" b="1" dirty="0" err="1">
                <a:solidFill>
                  <a:schemeClr val="tx1"/>
                </a:solidFill>
              </a:rPr>
              <a:t>padding</a:t>
            </a:r>
            <a:r>
              <a:rPr lang="pl-PL" sz="2000" dirty="0">
                <a:solidFill>
                  <a:schemeClr val="tx1"/>
                </a:solidFill>
              </a:rPr>
              <a:t> z </a:t>
            </a:r>
            <a:r>
              <a:rPr lang="pl-PL" sz="2000" b="1" dirty="0">
                <a:solidFill>
                  <a:schemeClr val="tx1"/>
                </a:solidFill>
              </a:rPr>
              <a:t>activity_main.xml</a:t>
            </a:r>
            <a:r>
              <a:rPr lang="pl-PL" sz="2000" dirty="0">
                <a:solidFill>
                  <a:schemeClr val="tx1"/>
                </a:solidFill>
              </a:rPr>
              <a:t>.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</a:p>
          <a:p>
            <a:pPr marL="0" indent="0" algn="just">
              <a:buFont typeface="Wingdings" charset="2"/>
              <a:buNone/>
            </a:pPr>
            <a:endParaRPr lang="pl-PL" sz="2000" b="1" dirty="0">
              <a:solidFill>
                <a:schemeClr val="tx1"/>
              </a:solidFill>
            </a:endParaRPr>
          </a:p>
          <a:p>
            <a:pPr marL="0" indent="0" algn="just">
              <a:buFont typeface="Wingdings" charset="2"/>
              <a:buNone/>
            </a:pP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830AEDB-DACF-4D85-89FE-103FDD5FCD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296" y="4800490"/>
            <a:ext cx="3824765" cy="1477328"/>
          </a:xfrm>
          <a:prstGeom prst="rect">
            <a:avLst/>
          </a:prstGeom>
          <a:solidFill>
            <a:srgbClr val="F1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ImageButton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"@+id/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lovebtn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android:src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"@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drawable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inset_favourite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android:fitsSystemWindows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true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D904F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...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/&gt;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484" name="Picture 4" descr="Using InsetDrawables">
            <a:extLst>
              <a:ext uri="{FF2B5EF4-FFF2-40B4-BE49-F238E27FC236}">
                <a16:creationId xmlns:a16="http://schemas.microsoft.com/office/drawing/2014/main" id="{B18784E8-DFE0-422A-93AD-8A4A52759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050" y="2391950"/>
            <a:ext cx="2105025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6433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Definiowanie własnego layoutu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943227"/>
            <a:ext cx="7867908" cy="2697483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Dodanym paskiem można również zarządzać z poziomu klasy </a:t>
            </a:r>
            <a:r>
              <a:rPr lang="pl-PL" sz="2000" b="1" dirty="0">
                <a:solidFill>
                  <a:schemeClr val="tx1"/>
                </a:solidFill>
              </a:rPr>
              <a:t>MainActivity.java: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F78DCBC-A110-4817-8E9A-6A2D7C0FD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925" y="1787609"/>
            <a:ext cx="8124909" cy="4431983"/>
          </a:xfrm>
          <a:prstGeom prst="rect">
            <a:avLst/>
          </a:prstGeom>
          <a:solidFill>
            <a:srgbClr val="F1F3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private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int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chinSize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protected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void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onCreate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(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Bundle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savedInstanceState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) {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super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.onCreate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(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savedInstanceState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);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setContentView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(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R.layout.activity_main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);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//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find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 the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outermost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 element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final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View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container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=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findViewById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(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R.id.outer_container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);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//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attach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 a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View.OnApplyWindowInsetsListener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container.setOnApplyWindowInsetsListener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(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new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View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.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OnApplyWindowInsetsListener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() {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C53929"/>
                </a:solidFill>
                <a:effectLst/>
                <a:latin typeface="Roboto Mono"/>
              </a:rPr>
              <a:t>@Override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public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WindowInsets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onApplyWindowInsets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(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View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v,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9C27B0"/>
                </a:solidFill>
                <a:effectLst/>
                <a:latin typeface="Roboto Mono"/>
              </a:rPr>
              <a:t>WindowInsets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insets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) {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chinSize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=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insets.getSystemWindowInsetBottom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();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// The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following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line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is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important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 for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inner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elements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which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react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 to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D81B60"/>
                </a:solidFill>
                <a:effectLst/>
                <a:latin typeface="Roboto Mono"/>
              </a:rPr>
              <a:t>insets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v.onApplyWindowInsets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(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insets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);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    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B78E7"/>
                </a:solidFill>
                <a:effectLst/>
                <a:latin typeface="Roboto Mono"/>
              </a:rPr>
              <a:t>return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insets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    }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    });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7474F"/>
                </a:solidFill>
                <a:effectLst/>
                <a:latin typeface="Roboto Mono"/>
              </a:rPr>
              <a:t>}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956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469900" y="1193800"/>
            <a:ext cx="6953250" cy="1016000"/>
          </a:xfrm>
        </p:spPr>
        <p:txBody>
          <a:bodyPr/>
          <a:lstStyle/>
          <a:p>
            <a:r>
              <a:rPr lang="pl-PL" sz="3200" dirty="0"/>
              <a:t>5. Wysyłanie i odbieranie wiadomości za pomocą </a:t>
            </a:r>
            <a:r>
              <a:rPr lang="pl-PL" sz="3200" dirty="0" err="1"/>
              <a:t>Wear</a:t>
            </a:r>
            <a:endParaRPr lang="en-US" sz="3200" dirty="0"/>
          </a:p>
        </p:txBody>
      </p:sp>
      <p:pic>
        <p:nvPicPr>
          <p:cNvPr id="22530" name="Picture 2" descr="Znalezione obrazy dla zapytania: wear os send text message">
            <a:extLst>
              <a:ext uri="{FF2B5EF4-FFF2-40B4-BE49-F238E27FC236}">
                <a16:creationId xmlns:a16="http://schemas.microsoft.com/office/drawing/2014/main" id="{BEE571A4-0CC5-4D05-AA76-B01DBDC93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0" y="2728346"/>
            <a:ext cx="6035040" cy="323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6590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374" y="1505657"/>
            <a:ext cx="7867908" cy="2697483"/>
          </a:xfrm>
        </p:spPr>
        <p:txBody>
          <a:bodyPr/>
          <a:lstStyle/>
          <a:p>
            <a:pPr marL="457200" indent="-457200" algn="just">
              <a:buAutoNum type="arabicPeriod"/>
            </a:pPr>
            <a:r>
              <a:rPr lang="pl-PL" sz="2000" dirty="0">
                <a:solidFill>
                  <a:schemeClr val="tx1"/>
                </a:solidFill>
              </a:rPr>
              <a:t>Tworzymy projekt tak jak </a:t>
            </a:r>
            <a:r>
              <a:rPr lang="pl-PL" sz="2000" dirty="0">
                <a:solidFill>
                  <a:schemeClr val="tx1"/>
                </a:solidFill>
                <a:hlinkClick r:id="rId2" action="ppaction://hlinksldjump"/>
              </a:rPr>
              <a:t>slajdzie 4</a:t>
            </a:r>
            <a:r>
              <a:rPr lang="pl-PL" sz="2000" dirty="0">
                <a:solidFill>
                  <a:schemeClr val="tx1"/>
                </a:solidFill>
              </a:rPr>
              <a:t>. </a:t>
            </a:r>
          </a:p>
          <a:p>
            <a:pPr marL="0" indent="0" algn="just">
              <a:buNone/>
            </a:pPr>
            <a:endParaRPr lang="pl-PL" sz="20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Do wysyłania i odbierania wiadomości użyjemy aktywności </a:t>
            </a:r>
            <a:r>
              <a:rPr lang="pl-PL" sz="2000" b="1" dirty="0" err="1">
                <a:solidFill>
                  <a:schemeClr val="tx1"/>
                </a:solidFill>
              </a:rPr>
              <a:t>WearableListenerService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i komponentu </a:t>
            </a:r>
            <a:r>
              <a:rPr lang="pl-PL" sz="2000" b="1" dirty="0" err="1">
                <a:solidFill>
                  <a:schemeClr val="tx1"/>
                </a:solidFill>
              </a:rPr>
              <a:t>ListView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do wyświetlania przez </a:t>
            </a:r>
            <a:r>
              <a:rPr lang="pl-PL" sz="2000" b="1" dirty="0" err="1">
                <a:solidFill>
                  <a:schemeClr val="tx1"/>
                </a:solidFill>
              </a:rPr>
              <a:t>MessageApi.MessageListener</a:t>
            </a:r>
            <a:r>
              <a:rPr lang="pl-PL" sz="2000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endParaRPr lang="pl-PL" sz="20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2. Zaczynamy od aplikacji dla telefonów (w widoku </a:t>
            </a:r>
            <a:r>
              <a:rPr lang="pl-PL" sz="2000" i="1" dirty="0">
                <a:solidFill>
                  <a:schemeClr val="tx1"/>
                </a:solidFill>
              </a:rPr>
              <a:t>Projektu</a:t>
            </a:r>
            <a:r>
              <a:rPr lang="pl-PL" sz="2000" dirty="0">
                <a:solidFill>
                  <a:schemeClr val="tx1"/>
                </a:solidFill>
              </a:rPr>
              <a:t> katalog mobile).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W AndroidManifest.xml zamieniamy </a:t>
            </a:r>
            <a:r>
              <a:rPr lang="pl-PL" sz="2000" dirty="0" err="1">
                <a:solidFill>
                  <a:schemeClr val="tx1"/>
                </a:solidFill>
              </a:rPr>
              <a:t>tag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pl-PL" sz="2000" b="1" dirty="0">
                <a:solidFill>
                  <a:schemeClr val="tx1"/>
                </a:solidFill>
              </a:rPr>
              <a:t>&lt;meta-data&gt;</a:t>
            </a:r>
            <a:r>
              <a:rPr lang="pl-PL" sz="2000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buNone/>
            </a:pPr>
            <a:endParaRPr lang="pl-PL" sz="20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7718254-4461-43E8-891C-369C23AC5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726" y="4352766"/>
            <a:ext cx="8416548" cy="98488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&lt;meta-data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BDB76B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android:name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com.google.android.gms.version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BDB76B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android:value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integer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google_play_services_version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La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3752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A47A29F-153A-4629-A1E7-3900C6FDB851}"/>
              </a:ext>
            </a:extLst>
          </p:cNvPr>
          <p:cNvSpPr txBox="1">
            <a:spLocks/>
          </p:cNvSpPr>
          <p:nvPr/>
        </p:nvSpPr>
        <p:spPr>
          <a:xfrm>
            <a:off x="460374" y="1270990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l-PL" sz="2000" dirty="0">
                <a:solidFill>
                  <a:schemeClr val="tx1"/>
                </a:solidFill>
              </a:rPr>
              <a:t>3. Przechodzimy do klasy </a:t>
            </a:r>
            <a:r>
              <a:rPr lang="pl-PL" sz="2000" b="1" dirty="0" err="1">
                <a:solidFill>
                  <a:schemeClr val="tx1"/>
                </a:solidFill>
              </a:rPr>
              <a:t>MainActivity</a:t>
            </a:r>
            <a:r>
              <a:rPr lang="pl-PL" sz="2000" dirty="0">
                <a:solidFill>
                  <a:schemeClr val="tx1"/>
                </a:solidFill>
              </a:rPr>
              <a:t>. Pierwszą rzeczą, którą musimy zrobić, to podłączenie </a:t>
            </a:r>
            <a:r>
              <a:rPr lang="pl-PL" sz="2000" b="1" dirty="0" err="1">
                <a:solidFill>
                  <a:schemeClr val="tx1"/>
                </a:solidFill>
              </a:rPr>
              <a:t>GoogleApiClient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i zaimplementowanie interfejsu </a:t>
            </a:r>
            <a:r>
              <a:rPr lang="pl-PL" sz="2000" b="1" dirty="0" err="1">
                <a:solidFill>
                  <a:schemeClr val="tx1"/>
                </a:solidFill>
              </a:rPr>
              <a:t>GoogleApiClient.ConnectionCallbacks</a:t>
            </a:r>
            <a:r>
              <a:rPr lang="pl-PL" sz="2000" dirty="0">
                <a:solidFill>
                  <a:schemeClr val="tx1"/>
                </a:solidFill>
              </a:rPr>
              <a:t>: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E931E186-A29B-4518-8C53-1A006BAED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1685" y="2619731"/>
            <a:ext cx="6665286" cy="3200876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private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initGoogleApiClient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mApiClient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GoogleApiClient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Builder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.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addApi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Wearable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.API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.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build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mApiClient.connect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La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971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A47A29F-153A-4629-A1E7-3900C6FDB851}"/>
              </a:ext>
            </a:extLst>
          </p:cNvPr>
          <p:cNvSpPr txBox="1">
            <a:spLocks/>
          </p:cNvSpPr>
          <p:nvPr/>
        </p:nvSpPr>
        <p:spPr>
          <a:xfrm>
            <a:off x="460166" y="961116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4. Kiedy </a:t>
            </a:r>
            <a:r>
              <a:rPr lang="pl-PL" sz="2000" b="1" dirty="0" err="1">
                <a:solidFill>
                  <a:schemeClr val="tx1"/>
                </a:solidFill>
              </a:rPr>
              <a:t>GoogleApiClient</a:t>
            </a:r>
            <a:r>
              <a:rPr lang="pl-PL" sz="2000" dirty="0">
                <a:solidFill>
                  <a:schemeClr val="tx1"/>
                </a:solidFill>
              </a:rPr>
              <a:t> zakończy połączenie, zostanie wywołana metoda </a:t>
            </a:r>
            <a:r>
              <a:rPr lang="pl-PL" sz="2000" b="1" dirty="0" err="1">
                <a:solidFill>
                  <a:schemeClr val="tx1"/>
                </a:solidFill>
              </a:rPr>
              <a:t>onConnected</a:t>
            </a:r>
            <a:r>
              <a:rPr lang="pl-PL" sz="2000" dirty="0">
                <a:solidFill>
                  <a:schemeClr val="tx1"/>
                </a:solidFill>
              </a:rPr>
              <a:t>. W takim przypadku wyślemy wiadomość za pośrednictwem interfejsu </a:t>
            </a:r>
            <a:r>
              <a:rPr lang="pl-PL" sz="2000" b="1" dirty="0">
                <a:solidFill>
                  <a:schemeClr val="tx1"/>
                </a:solidFill>
              </a:rPr>
              <a:t>Message API </a:t>
            </a:r>
            <a:r>
              <a:rPr lang="pl-PL" sz="2000" dirty="0">
                <a:solidFill>
                  <a:schemeClr val="tx1"/>
                </a:solidFill>
              </a:rPr>
              <a:t>do usługi </a:t>
            </a:r>
            <a:r>
              <a:rPr lang="pl-PL" sz="2000" b="1" dirty="0" err="1">
                <a:solidFill>
                  <a:schemeClr val="tx1"/>
                </a:solidFill>
              </a:rPr>
              <a:t>WearableListenerService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(która zostanie zaimplementowana w dalszych krokach) działającej na urządzeniu </a:t>
            </a:r>
            <a:r>
              <a:rPr lang="pl-PL" sz="2000" dirty="0" err="1">
                <a:solidFill>
                  <a:schemeClr val="tx1"/>
                </a:solidFill>
              </a:rPr>
              <a:t>Wear</a:t>
            </a:r>
            <a:r>
              <a:rPr lang="pl-PL" sz="2000" dirty="0">
                <a:solidFill>
                  <a:schemeClr val="tx1"/>
                </a:solidFill>
              </a:rPr>
              <a:t>, aby rozpocząć naszą aktywność związaną z zegarkiem.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D6E9730-C991-46BC-BBF1-03AAEC6C0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8378" y="2652326"/>
            <a:ext cx="6049108" cy="221599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387C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onConnected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Bundle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bundle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sendMessage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START_ACTIVITY,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La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E68B7C6-F438-4DA2-B5B3-7C13A93A0D2F}"/>
              </a:ext>
            </a:extLst>
          </p:cNvPr>
          <p:cNvSpPr txBox="1">
            <a:spLocks/>
          </p:cNvSpPr>
          <p:nvPr/>
        </p:nvSpPr>
        <p:spPr>
          <a:xfrm>
            <a:off x="460166" y="4917474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5. </a:t>
            </a:r>
            <a:r>
              <a:rPr lang="pl-PL" sz="2000" b="1" dirty="0">
                <a:solidFill>
                  <a:schemeClr val="tx1"/>
                </a:solidFill>
              </a:rPr>
              <a:t>START_ACTIVITY</a:t>
            </a:r>
            <a:r>
              <a:rPr lang="pl-PL" sz="2000" dirty="0">
                <a:solidFill>
                  <a:schemeClr val="tx1"/>
                </a:solidFill>
              </a:rPr>
              <a:t> to ciąg znaków, oznaczający ścieżkę wiadomości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7AA7CAC3-42E7-4D14-ABF1-B30BC4373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74" y="5388528"/>
            <a:ext cx="8023030" cy="738664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private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final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START_ACTIVITY =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start_activity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La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946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A47A29F-153A-4629-A1E7-3900C6FDB851}"/>
              </a:ext>
            </a:extLst>
          </p:cNvPr>
          <p:cNvSpPr txBox="1">
            <a:spLocks/>
          </p:cNvSpPr>
          <p:nvPr/>
        </p:nvSpPr>
        <p:spPr>
          <a:xfrm>
            <a:off x="446306" y="764550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6. Oprócz naszej początkowej wiadomości, chcemy również, aby wiadomość była wysyłana po naciśnięciu naszego przycisku </a:t>
            </a:r>
            <a:r>
              <a:rPr lang="pl-PL" sz="2000" b="1" i="1" dirty="0">
                <a:solidFill>
                  <a:schemeClr val="tx1"/>
                </a:solidFill>
              </a:rPr>
              <a:t>„wyślij”</a:t>
            </a:r>
            <a:r>
              <a:rPr lang="pl-PL" sz="2000" dirty="0">
                <a:solidFill>
                  <a:schemeClr val="tx1"/>
                </a:solidFill>
              </a:rPr>
              <a:t>. Odbywa się to za pomocą prostego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b="1" dirty="0" err="1">
                <a:solidFill>
                  <a:schemeClr val="tx1"/>
                </a:solidFill>
              </a:rPr>
              <a:t>OnClickListener</a:t>
            </a:r>
            <a:r>
              <a:rPr lang="pl-PL" sz="2000" dirty="0">
                <a:solidFill>
                  <a:schemeClr val="tx1"/>
                </a:solidFill>
              </a:rPr>
              <a:t>, który używa innej ścieżki </a:t>
            </a:r>
            <a:r>
              <a:rPr lang="pl-PL" sz="2000" b="1" dirty="0" err="1">
                <a:solidFill>
                  <a:schemeClr val="tx1"/>
                </a:solidFill>
              </a:rPr>
              <a:t>value</a:t>
            </a:r>
            <a:r>
              <a:rPr lang="pl-PL" sz="2000" dirty="0">
                <a:solidFill>
                  <a:schemeClr val="tx1"/>
                </a:solidFill>
              </a:rPr>
              <a:t> / </a:t>
            </a:r>
            <a:r>
              <a:rPr lang="pl-PL" sz="2000" b="1" dirty="0" err="1">
                <a:solidFill>
                  <a:schemeClr val="tx1"/>
                </a:solidFill>
              </a:rPr>
              <a:t>message</a:t>
            </a:r>
            <a:r>
              <a:rPr lang="pl-PL" sz="2000" dirty="0">
                <a:solidFill>
                  <a:schemeClr val="tx1"/>
                </a:solidFill>
              </a:rPr>
              <a:t> i wysyła tekst obecny w </a:t>
            </a:r>
            <a:r>
              <a:rPr lang="pl-PL" sz="2000" b="1" dirty="0" err="1">
                <a:solidFill>
                  <a:schemeClr val="tx1"/>
                </a:solidFill>
              </a:rPr>
              <a:t>EditText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na dole ekranu.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251894B-7A94-4292-B845-0F82BCFB2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5086" y="2116614"/>
            <a:ext cx="5950347" cy="4431983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mSendButton.setOnClickListener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View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OnClickListener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3387C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onClick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View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view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=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mEditText.getText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().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toString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!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TextUtils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.isEmpty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mAdapter.add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7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mAdapter.notifyDataSetChanged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8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9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sendMessage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WEAR_MESSAGE_PATH,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0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}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1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}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12"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 });</a:t>
            </a: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La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019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A47A29F-153A-4629-A1E7-3900C6FDB851}"/>
              </a:ext>
            </a:extLst>
          </p:cNvPr>
          <p:cNvSpPr txBox="1">
            <a:spLocks/>
          </p:cNvSpPr>
          <p:nvPr/>
        </p:nvSpPr>
        <p:spPr>
          <a:xfrm>
            <a:off x="638046" y="1882150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7. Następnie implementujemy metodę </a:t>
            </a:r>
            <a:r>
              <a:rPr lang="pl-PL" sz="2000" b="1" dirty="0" err="1">
                <a:solidFill>
                  <a:schemeClr val="tx1"/>
                </a:solidFill>
              </a:rPr>
              <a:t>sendMessage</a:t>
            </a:r>
            <a:r>
              <a:rPr lang="pl-PL" sz="2000" b="1" dirty="0">
                <a:solidFill>
                  <a:schemeClr val="tx1"/>
                </a:solidFill>
              </a:rPr>
              <a:t>()</a:t>
            </a:r>
            <a:r>
              <a:rPr lang="pl-PL" sz="2000" dirty="0">
                <a:solidFill>
                  <a:schemeClr val="tx1"/>
                </a:solidFill>
              </a:rPr>
              <a:t>. Aby wysłać wiadomość do urządzenia </a:t>
            </a:r>
            <a:r>
              <a:rPr lang="pl-PL" sz="2000" dirty="0" err="1">
                <a:solidFill>
                  <a:schemeClr val="tx1"/>
                </a:solidFill>
              </a:rPr>
              <a:t>ubieralnyego</a:t>
            </a:r>
            <a:r>
              <a:rPr lang="pl-PL" sz="2000" dirty="0">
                <a:solidFill>
                  <a:schemeClr val="tx1"/>
                </a:solidFill>
              </a:rPr>
              <a:t>, musimy najpierw skorzystać z </a:t>
            </a:r>
            <a:r>
              <a:rPr lang="pl-PL" sz="2000" b="1" dirty="0" err="1">
                <a:solidFill>
                  <a:schemeClr val="tx1"/>
                </a:solidFill>
              </a:rPr>
              <a:t>Node</a:t>
            </a:r>
            <a:r>
              <a:rPr lang="pl-PL" sz="2000" b="1" dirty="0">
                <a:solidFill>
                  <a:schemeClr val="tx1"/>
                </a:solidFill>
              </a:rPr>
              <a:t> API</a:t>
            </a:r>
            <a:r>
              <a:rPr lang="pl-PL" sz="2000" dirty="0">
                <a:solidFill>
                  <a:schemeClr val="tx1"/>
                </a:solidFill>
              </a:rPr>
              <a:t>, aby uzyskać listę węzłów podłączonych do urządzenia. Gdy mamy tę listę, wysyłamy wiadomość do każdego węzła za pomocą </a:t>
            </a:r>
            <a:r>
              <a:rPr lang="pl-PL" sz="2000" b="1" dirty="0" err="1">
                <a:solidFill>
                  <a:schemeClr val="tx1"/>
                </a:solidFill>
              </a:rPr>
              <a:t>MessageAPI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z odniesieniami do </a:t>
            </a:r>
            <a:r>
              <a:rPr lang="pl-PL" sz="2000" b="1" dirty="0" err="1">
                <a:solidFill>
                  <a:schemeClr val="tx1"/>
                </a:solidFill>
              </a:rPr>
              <a:t>GoogleApiClient</a:t>
            </a:r>
            <a:r>
              <a:rPr lang="pl-PL" sz="2000" dirty="0">
                <a:solidFill>
                  <a:schemeClr val="tx1"/>
                </a:solidFill>
              </a:rPr>
              <a:t>, identyfikatorem węzła, ścieżką używaną do określenia typu wysyłanej wiadomości oraz ładunkiem wiadomości w postaci tablicy bajtów. Zwracany jest </a:t>
            </a:r>
            <a:r>
              <a:rPr lang="pl-PL" sz="2000" b="1" dirty="0" err="1">
                <a:solidFill>
                  <a:schemeClr val="tx1"/>
                </a:solidFill>
              </a:rPr>
              <a:t>MessageApi.SendMessageResult</a:t>
            </a:r>
            <a:r>
              <a:rPr lang="pl-PL" sz="2000" dirty="0">
                <a:solidFill>
                  <a:schemeClr val="tx1"/>
                </a:solidFill>
              </a:rPr>
              <a:t>, którego można użyć do określenia, czy komunikat został pomyślnie wysłany do bieżącego węzła. Po wysłaniu wiadomości czyścimy widok </a:t>
            </a:r>
            <a:r>
              <a:rPr lang="pl-PL" sz="2000" b="1" dirty="0" err="1">
                <a:solidFill>
                  <a:schemeClr val="tx1"/>
                </a:solidFill>
              </a:rPr>
              <a:t>EditText</a:t>
            </a:r>
            <a:r>
              <a:rPr lang="pl-PL" sz="2000" dirty="0">
                <a:solidFill>
                  <a:schemeClr val="tx1"/>
                </a:solidFill>
              </a:rPr>
              <a:t>, aby umożliwić użytkownikowi wprowadzenie większej ilości tekstu.</a:t>
            </a:r>
            <a:endParaRPr lang="pl-PL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9691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6112909-9947-47BD-A173-CBA852007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683" y="1582340"/>
            <a:ext cx="8480634" cy="369331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private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sendMessage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final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path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final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Thread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Runnable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3387C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run()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NodeApi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GetConnectedNodesResult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nodes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=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Wearable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NodeApi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.getConnectedNodes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mApiClient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).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: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nodes.getNodes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MessageApi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SendMessageResult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=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Wearable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MessageApi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.sendMessage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        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mApiClient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node.getId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(),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path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text.getBytes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).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await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}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runOnUiThread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Runnable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3387C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run()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    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mEditText.setText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""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 }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});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}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 }).start();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La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915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Tworzenie projektu w Android Studio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469900" y="1193800"/>
            <a:ext cx="6953250" cy="1016000"/>
          </a:xfrm>
        </p:spPr>
        <p:txBody>
          <a:bodyPr/>
          <a:lstStyle/>
          <a:p>
            <a:r>
              <a:rPr lang="pl-PL" sz="3200" dirty="0"/>
              <a:t>1. Tworzenie projektu w Android Studio</a:t>
            </a:r>
            <a:endParaRPr lang="en-US" sz="3200" dirty="0"/>
          </a:p>
        </p:txBody>
      </p:sp>
      <p:pic>
        <p:nvPicPr>
          <p:cNvPr id="1026" name="Picture 2" descr="Znalezione obrazy dla zapytania: android studio">
            <a:extLst>
              <a:ext uri="{FF2B5EF4-FFF2-40B4-BE49-F238E27FC236}">
                <a16:creationId xmlns:a16="http://schemas.microsoft.com/office/drawing/2014/main" id="{D151D581-7B99-4F5A-9F02-43590A0EE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2823264"/>
            <a:ext cx="6953250" cy="34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6079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C20109A-0082-49B6-828E-77498256BC99}"/>
              </a:ext>
            </a:extLst>
          </p:cNvPr>
          <p:cNvSpPr txBox="1">
            <a:spLocks/>
          </p:cNvSpPr>
          <p:nvPr/>
        </p:nvSpPr>
        <p:spPr>
          <a:xfrm>
            <a:off x="460166" y="1009953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BB5B4C19-8695-4F55-A6DC-C36DDFFD02C9}"/>
              </a:ext>
            </a:extLst>
          </p:cNvPr>
          <p:cNvSpPr txBox="1">
            <a:spLocks/>
          </p:cNvSpPr>
          <p:nvPr/>
        </p:nvSpPr>
        <p:spPr>
          <a:xfrm>
            <a:off x="638046" y="1063303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8. W metodzie </a:t>
            </a:r>
            <a:r>
              <a:rPr lang="pl-PL" sz="2000" b="1" dirty="0" err="1">
                <a:solidFill>
                  <a:schemeClr val="tx1"/>
                </a:solidFill>
              </a:rPr>
              <a:t>onDestroy</a:t>
            </a:r>
            <a:r>
              <a:rPr lang="pl-PL" sz="2000" b="1" dirty="0">
                <a:solidFill>
                  <a:schemeClr val="tx1"/>
                </a:solidFill>
              </a:rPr>
              <a:t>()</a:t>
            </a:r>
            <a:r>
              <a:rPr lang="pl-PL" sz="2000" dirty="0">
                <a:solidFill>
                  <a:schemeClr val="tx1"/>
                </a:solidFill>
              </a:rPr>
              <a:t>, musimy odłączyć się od </a:t>
            </a:r>
            <a:r>
              <a:rPr lang="pl-PL" sz="2000" b="1" dirty="0" err="1">
                <a:solidFill>
                  <a:schemeClr val="tx1"/>
                </a:solidFill>
              </a:rPr>
              <a:t>GoogleApiClient</a:t>
            </a:r>
            <a:r>
              <a:rPr lang="pl-PL" sz="2000" dirty="0">
                <a:solidFill>
                  <a:schemeClr val="tx1"/>
                </a:solidFill>
              </a:rPr>
              <a:t>.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961F3183-C03D-41FC-86A6-D1630CC5FB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5553" y="2074783"/>
            <a:ext cx="5717133" cy="2708434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387C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protected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onDestroy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super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.onDestroy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mApiClient.disconnect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La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598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C20109A-0082-49B6-828E-77498256BC99}"/>
              </a:ext>
            </a:extLst>
          </p:cNvPr>
          <p:cNvSpPr txBox="1">
            <a:spLocks/>
          </p:cNvSpPr>
          <p:nvPr/>
        </p:nvSpPr>
        <p:spPr>
          <a:xfrm>
            <a:off x="460166" y="1009953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BB5B4C19-8695-4F55-A6DC-C36DDFFD02C9}"/>
              </a:ext>
            </a:extLst>
          </p:cNvPr>
          <p:cNvSpPr txBox="1">
            <a:spLocks/>
          </p:cNvSpPr>
          <p:nvPr/>
        </p:nvSpPr>
        <p:spPr>
          <a:xfrm>
            <a:off x="638046" y="2080258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9. Klasa </a:t>
            </a:r>
            <a:r>
              <a:rPr lang="pl-PL" sz="2000" b="1" dirty="0" err="1">
                <a:solidFill>
                  <a:schemeClr val="tx1"/>
                </a:solidFill>
              </a:rPr>
              <a:t>MainActivity</a:t>
            </a:r>
            <a:r>
              <a:rPr lang="pl-PL" sz="2000" dirty="0">
                <a:solidFill>
                  <a:schemeClr val="tx1"/>
                </a:solidFill>
              </a:rPr>
              <a:t> urządzenia mobilnego jest już gotowa. Przechodzimy do katalogu </a:t>
            </a:r>
            <a:r>
              <a:rPr lang="pl-PL" sz="2000" b="1" dirty="0" err="1">
                <a:solidFill>
                  <a:schemeClr val="tx1"/>
                </a:solidFill>
              </a:rPr>
              <a:t>wear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i otwieramy </a:t>
            </a:r>
            <a:r>
              <a:rPr lang="pl-PL" sz="2000" b="1" dirty="0">
                <a:solidFill>
                  <a:schemeClr val="tx1"/>
                </a:solidFill>
              </a:rPr>
              <a:t>MainActivity.java</a:t>
            </a:r>
            <a:r>
              <a:rPr lang="pl-PL" sz="2000" dirty="0">
                <a:solidFill>
                  <a:schemeClr val="tx1"/>
                </a:solidFill>
              </a:rPr>
              <a:t>. Teraz musimy utworzyć w osobnym pliku klasę </a:t>
            </a:r>
            <a:r>
              <a:rPr lang="pl-PL" sz="2000" b="1" dirty="0" err="1">
                <a:solidFill>
                  <a:schemeClr val="tx1"/>
                </a:solidFill>
              </a:rPr>
              <a:t>WearableListenerService</a:t>
            </a:r>
            <a:r>
              <a:rPr lang="pl-PL" sz="2000" dirty="0">
                <a:solidFill>
                  <a:schemeClr val="tx1"/>
                </a:solidFill>
              </a:rPr>
              <a:t>, czyli usługę implementują trzy interfejsy komunikacyjne dla urządzenia ubieralnego. Dla naszych celów musimy tylko przeciążamy metodę </a:t>
            </a:r>
            <a:r>
              <a:rPr lang="pl-PL" sz="2000" b="1" dirty="0" err="1">
                <a:solidFill>
                  <a:schemeClr val="tx1"/>
                </a:solidFill>
              </a:rPr>
              <a:t>onMessageReceived</a:t>
            </a:r>
            <a:r>
              <a:rPr lang="pl-PL" sz="2000" b="1" dirty="0">
                <a:solidFill>
                  <a:schemeClr val="tx1"/>
                </a:solidFill>
              </a:rPr>
              <a:t>()</a:t>
            </a:r>
            <a:r>
              <a:rPr lang="pl-PL" sz="2000" dirty="0">
                <a:solidFill>
                  <a:schemeClr val="tx1"/>
                </a:solidFill>
              </a:rPr>
              <a:t>. W tej metodzie sprawdzamy ścieżkę, która została wysłana przez </a:t>
            </a:r>
            <a:r>
              <a:rPr lang="pl-PL" sz="2000" b="1" dirty="0" err="1">
                <a:solidFill>
                  <a:schemeClr val="tx1"/>
                </a:solidFill>
              </a:rPr>
              <a:t>MessageApi</a:t>
            </a:r>
            <a:r>
              <a:rPr lang="pl-PL" sz="2000" dirty="0">
                <a:solidFill>
                  <a:schemeClr val="tx1"/>
                </a:solidFill>
              </a:rPr>
              <a:t>, aby określić typ wiadomości.</a:t>
            </a:r>
            <a:endParaRPr lang="pl-PL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0604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C20109A-0082-49B6-828E-77498256BC99}"/>
              </a:ext>
            </a:extLst>
          </p:cNvPr>
          <p:cNvSpPr txBox="1">
            <a:spLocks/>
          </p:cNvSpPr>
          <p:nvPr/>
        </p:nvSpPr>
        <p:spPr>
          <a:xfrm>
            <a:off x="460166" y="1009953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B2AB0210-3EED-41A2-8397-D49797FE2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257" y="1122113"/>
            <a:ext cx="7625485" cy="5170646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private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static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final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START_ACTIVITY =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"/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start_activity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b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3387C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onMessageReceived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MessageEvent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messageEvent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messageEvent.getPath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().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equalsIgnoreCase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START_ACTIVITY )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Intent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intent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=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Intent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MainActivity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class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intent.addFlags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Intent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.FLAG_ACTIVITY_NEW_TASK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);</a:t>
            </a:r>
            <a:b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startActivity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intent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);</a:t>
            </a:r>
            <a:b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 }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super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.onMessageReceived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</a:t>
            </a:r>
            <a:r>
              <a:rPr kumimoji="0" lang="pl-PL" altLang="pl-PL" sz="14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messageEvent</a:t>
            </a: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);</a:t>
            </a:r>
            <a:b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 }</a:t>
            </a:r>
            <a:b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La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6104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C20109A-0082-49B6-828E-77498256BC99}"/>
              </a:ext>
            </a:extLst>
          </p:cNvPr>
          <p:cNvSpPr txBox="1">
            <a:spLocks/>
          </p:cNvSpPr>
          <p:nvPr/>
        </p:nvSpPr>
        <p:spPr>
          <a:xfrm>
            <a:off x="638046" y="1263103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BB5B4C19-8695-4F55-A6DC-C36DDFFD02C9}"/>
              </a:ext>
            </a:extLst>
          </p:cNvPr>
          <p:cNvSpPr txBox="1">
            <a:spLocks/>
          </p:cNvSpPr>
          <p:nvPr/>
        </p:nvSpPr>
        <p:spPr>
          <a:xfrm>
            <a:off x="815926" y="1273653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10. Gdy skończymy wdrażać naszą usługę, musimy dodać ją do pliku </a:t>
            </a:r>
            <a:r>
              <a:rPr lang="pl-PL" sz="2000" b="1" dirty="0">
                <a:solidFill>
                  <a:schemeClr val="tx1"/>
                </a:solidFill>
              </a:rPr>
              <a:t>AndroidManifest.xml </a:t>
            </a:r>
            <a:r>
              <a:rPr lang="pl-PL" sz="2000" dirty="0">
                <a:solidFill>
                  <a:schemeClr val="tx1"/>
                </a:solidFill>
              </a:rPr>
              <a:t>zużycia.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9C61085-3B32-4C8D-BEF7-5AC2921D5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926" y="2611845"/>
            <a:ext cx="7867908" cy="20313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&lt;service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BDB76B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android:name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".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WearMessageListenerService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intent-filter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action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BDB76B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android:name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com.google.android.gms.wearable.BIND_LISTENER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65B04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intent-filter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&lt;/service&gt;</a:t>
            </a: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La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046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C20109A-0082-49B6-828E-77498256BC99}"/>
              </a:ext>
            </a:extLst>
          </p:cNvPr>
          <p:cNvSpPr txBox="1">
            <a:spLocks/>
          </p:cNvSpPr>
          <p:nvPr/>
        </p:nvSpPr>
        <p:spPr>
          <a:xfrm>
            <a:off x="460166" y="1009953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BB5B4C19-8695-4F55-A6DC-C36DDFFD02C9}"/>
              </a:ext>
            </a:extLst>
          </p:cNvPr>
          <p:cNvSpPr txBox="1">
            <a:spLocks/>
          </p:cNvSpPr>
          <p:nvPr/>
        </p:nvSpPr>
        <p:spPr>
          <a:xfrm>
            <a:off x="638046" y="1299077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11. Jak wspomniano wcześniej, istnieją dwa sposoby otrzymania wiadomości na Android </a:t>
            </a:r>
            <a:r>
              <a:rPr lang="pl-PL" sz="2000" dirty="0" err="1">
                <a:solidFill>
                  <a:schemeClr val="tx1"/>
                </a:solidFill>
              </a:rPr>
              <a:t>Wear</a:t>
            </a:r>
            <a:r>
              <a:rPr lang="pl-PL" sz="2000" dirty="0">
                <a:solidFill>
                  <a:schemeClr val="tx1"/>
                </a:solidFill>
              </a:rPr>
              <a:t>. Drugim sposobem jest zaimplementowanie </a:t>
            </a:r>
            <a:r>
              <a:rPr lang="pl-PL" sz="2000" b="1" dirty="0" err="1">
                <a:solidFill>
                  <a:schemeClr val="tx1"/>
                </a:solidFill>
              </a:rPr>
              <a:t>MessageApi.MessageListener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w naszym </a:t>
            </a:r>
            <a:r>
              <a:rPr lang="pl-PL" sz="2000" dirty="0" err="1">
                <a:solidFill>
                  <a:schemeClr val="tx1"/>
                </a:solidFill>
              </a:rPr>
              <a:t>Wear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pl-PL" sz="2000" b="1" dirty="0" err="1">
                <a:solidFill>
                  <a:schemeClr val="tx1"/>
                </a:solidFill>
              </a:rPr>
              <a:t>MainActivity</a:t>
            </a:r>
            <a:r>
              <a:rPr lang="pl-PL" sz="2000" dirty="0">
                <a:solidFill>
                  <a:schemeClr val="tx1"/>
                </a:solidFill>
              </a:rPr>
              <a:t>. Dodajemy metodę </a:t>
            </a:r>
            <a:r>
              <a:rPr lang="pl-PL" sz="2000" b="1" dirty="0" err="1">
                <a:solidFill>
                  <a:schemeClr val="tx1"/>
                </a:solidFill>
              </a:rPr>
              <a:t>onConnected</a:t>
            </a:r>
            <a:r>
              <a:rPr lang="pl-PL" sz="2000" b="1" dirty="0">
                <a:solidFill>
                  <a:schemeClr val="tx1"/>
                </a:solidFill>
              </a:rPr>
              <a:t>()</a:t>
            </a:r>
            <a:r>
              <a:rPr lang="pl-PL" sz="2000" dirty="0">
                <a:solidFill>
                  <a:schemeClr val="tx1"/>
                </a:solidFill>
              </a:rPr>
              <a:t>.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103B5FEF-D585-4B33-813D-9789A2780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494" y="3202748"/>
            <a:ext cx="7159011" cy="221599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3387C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onConnected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Bundle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bundle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Wearable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MessageApi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.addListener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mApiClient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this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La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5064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Wysyłanie i odbieranie wiadomości za pomocą </a:t>
            </a:r>
            <a:r>
              <a:rPr lang="pl-PL" dirty="0" err="1"/>
              <a:t>Wear</a:t>
            </a:r>
            <a:endParaRPr lang="en-US" dirty="0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C20109A-0082-49B6-828E-77498256BC99}"/>
              </a:ext>
            </a:extLst>
          </p:cNvPr>
          <p:cNvSpPr txBox="1">
            <a:spLocks/>
          </p:cNvSpPr>
          <p:nvPr/>
        </p:nvSpPr>
        <p:spPr>
          <a:xfrm>
            <a:off x="460166" y="1009953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BB5B4C19-8695-4F55-A6DC-C36DDFFD02C9}"/>
              </a:ext>
            </a:extLst>
          </p:cNvPr>
          <p:cNvSpPr txBox="1">
            <a:spLocks/>
          </p:cNvSpPr>
          <p:nvPr/>
        </p:nvSpPr>
        <p:spPr>
          <a:xfrm>
            <a:off x="638046" y="925587"/>
            <a:ext cx="7867908" cy="2697483"/>
          </a:xfrm>
          <a:prstGeom prst="rect">
            <a:avLst/>
          </a:prstGeom>
        </p:spPr>
        <p:txBody>
          <a:bodyPr vert="horz"/>
          <a:lstStyle>
            <a:lvl1pPr marL="2857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"/>
              <a:defRPr sz="1400" kern="120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13. Następnie po prostu przeciążamy metodę </a:t>
            </a:r>
            <a:r>
              <a:rPr lang="pl-PL" sz="2000" b="1" dirty="0" err="1">
                <a:solidFill>
                  <a:schemeClr val="tx1"/>
                </a:solidFill>
              </a:rPr>
              <a:t>onMessageReceived</a:t>
            </a:r>
            <a:r>
              <a:rPr lang="pl-PL" sz="2000" b="1" dirty="0">
                <a:solidFill>
                  <a:schemeClr val="tx1"/>
                </a:solidFill>
              </a:rPr>
              <a:t>() </a:t>
            </a:r>
            <a:r>
              <a:rPr lang="pl-PL" sz="2000" dirty="0">
                <a:solidFill>
                  <a:schemeClr val="tx1"/>
                </a:solidFill>
              </a:rPr>
              <a:t>z interfejsu </a:t>
            </a:r>
            <a:r>
              <a:rPr lang="pl-PL" sz="2000" b="1" dirty="0" err="1">
                <a:solidFill>
                  <a:schemeClr val="tx1"/>
                </a:solidFill>
              </a:rPr>
              <a:t>MessageListener</a:t>
            </a:r>
            <a:r>
              <a:rPr lang="pl-PL" sz="2000" dirty="0">
                <a:solidFill>
                  <a:schemeClr val="tx1"/>
                </a:solidFill>
              </a:rPr>
              <a:t>. </a:t>
            </a:r>
            <a:endParaRPr lang="pl-PL" sz="2000" b="1" dirty="0">
              <a:solidFill>
                <a:schemeClr val="tx1"/>
              </a:solidFill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4C6A7B9-6C34-440E-8E1E-2C30E0C40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059" y="1744363"/>
            <a:ext cx="7623882" cy="461664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3387C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onMessageReceived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final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MessageEvent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messageEvent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runOnUiThread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Runnable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3387C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@Override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run()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messageEvent.getPath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().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equalsIgnoreCase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WEAR_MESSAGE_PATH 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mAdapter.add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E2896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89BD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 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messageEvent.getData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     </a:t>
            </a:r>
            <a:r>
              <a:rPr kumimoji="0" lang="pl-PL" altLang="pl-PL" sz="1200" b="0" i="0" u="none" strike="noStrike" cap="none" normalizeH="0" baseline="0" dirty="0" err="1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mAdapter.notifyDataSetChanged</a:t>
            </a: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     }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     }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    });</a:t>
            </a:r>
            <a:b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AEAEAE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inheri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pl-PL" altLang="pl-PL" sz="12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rgbClr val="AEAEAE"/>
              </a:solidFill>
              <a:effectLst/>
              <a:latin typeface="La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145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Koniec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FACE5B8-0CC6-44B2-9A7E-8FAA48075734}"/>
              </a:ext>
            </a:extLst>
          </p:cNvPr>
          <p:cNvSpPr txBox="1">
            <a:spLocks/>
          </p:cNvSpPr>
          <p:nvPr/>
        </p:nvSpPr>
        <p:spPr>
          <a:xfrm>
            <a:off x="1980258" y="2949526"/>
            <a:ext cx="7515434" cy="1587500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0" kern="1200" baseline="0">
                <a:solidFill>
                  <a:srgbClr val="053A9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6000" b="1" dirty="0">
                <a:solidFill>
                  <a:srgbClr val="FF0000"/>
                </a:solidFill>
              </a:rPr>
              <a:t>Dziękuję za uwagę!</a:t>
            </a:r>
            <a:endParaRPr lang="en-US" sz="6000" b="1" dirty="0">
              <a:solidFill>
                <a:srgbClr val="FF0000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1C1FF237-F9AE-47EB-961A-6A324C824B7A}"/>
              </a:ext>
            </a:extLst>
          </p:cNvPr>
          <p:cNvSpPr/>
          <p:nvPr/>
        </p:nvSpPr>
        <p:spPr>
          <a:xfrm>
            <a:off x="267286" y="1420837"/>
            <a:ext cx="1712972" cy="633046"/>
          </a:xfrm>
          <a:prstGeom prst="rect">
            <a:avLst/>
          </a:prstGeom>
          <a:solidFill>
            <a:srgbClr val="97C72C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0460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Tworzenie projektu w Android Studio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9899" y="2044505"/>
            <a:ext cx="7594601" cy="3429000"/>
          </a:xfrm>
        </p:spPr>
        <p:txBody>
          <a:bodyPr/>
          <a:lstStyle/>
          <a:p>
            <a:pPr algn="just">
              <a:buFont typeface="+mj-lt"/>
              <a:buAutoNum type="arabicPeriod"/>
            </a:pPr>
            <a:r>
              <a:rPr lang="pl-PL" sz="2000" b="0" i="0" dirty="0">
                <a:solidFill>
                  <a:srgbClr val="202124"/>
                </a:solidFill>
                <a:effectLst/>
                <a:latin typeface="+mj-lt"/>
              </a:rPr>
              <a:t>Klikamy kolejno </a:t>
            </a:r>
            <a:r>
              <a:rPr lang="en-US" sz="2000" b="1" i="0" dirty="0">
                <a:solidFill>
                  <a:srgbClr val="202124"/>
                </a:solidFill>
                <a:effectLst/>
                <a:latin typeface="+mj-lt"/>
              </a:rPr>
              <a:t>File &gt; New &gt; New Project</a:t>
            </a:r>
            <a:r>
              <a:rPr lang="en-US" sz="2000" b="0" i="0" dirty="0">
                <a:solidFill>
                  <a:srgbClr val="202124"/>
                </a:solidFill>
                <a:effectLst/>
                <a:latin typeface="+mj-lt"/>
              </a:rPr>
              <a:t>.</a:t>
            </a:r>
          </a:p>
          <a:p>
            <a:pPr algn="just">
              <a:buFont typeface="+mj-lt"/>
              <a:buAutoNum type="arabicPeriod"/>
            </a:pPr>
            <a:r>
              <a:rPr lang="pl-PL" sz="2000" b="0" i="0" dirty="0">
                <a:solidFill>
                  <a:srgbClr val="202124"/>
                </a:solidFill>
                <a:effectLst/>
                <a:latin typeface="+mj-lt"/>
              </a:rPr>
              <a:t>Przechodzimy do zakładki </a:t>
            </a:r>
            <a:r>
              <a:rPr lang="pl-PL" sz="2000" b="0" i="0" dirty="0" err="1">
                <a:solidFill>
                  <a:srgbClr val="202124"/>
                </a:solidFill>
                <a:effectLst/>
                <a:latin typeface="+mj-lt"/>
              </a:rPr>
              <a:t>Wear</a:t>
            </a:r>
            <a:r>
              <a:rPr lang="pl-PL" sz="2000" b="0" i="0" dirty="0">
                <a:solidFill>
                  <a:srgbClr val="202124"/>
                </a:solidFill>
                <a:effectLst/>
                <a:latin typeface="+mj-lt"/>
              </a:rPr>
              <a:t> OS i wybieramy Blank Activity i klikamy </a:t>
            </a:r>
            <a:r>
              <a:rPr lang="pl-PL" sz="2000" b="1" i="0" dirty="0" err="1">
                <a:solidFill>
                  <a:srgbClr val="202124"/>
                </a:solidFill>
                <a:effectLst/>
                <a:latin typeface="+mj-lt"/>
              </a:rPr>
              <a:t>Next</a:t>
            </a:r>
            <a:r>
              <a:rPr lang="pl-PL" sz="2000" b="0" i="0" dirty="0">
                <a:solidFill>
                  <a:srgbClr val="202124"/>
                </a:solidFill>
                <a:effectLst/>
                <a:latin typeface="+mj-lt"/>
              </a:rPr>
              <a:t>. </a:t>
            </a:r>
            <a:endParaRPr lang="en-US" sz="2000" b="0" i="0" dirty="0">
              <a:solidFill>
                <a:srgbClr val="202124"/>
              </a:solidFill>
              <a:effectLst/>
              <a:latin typeface="+mj-lt"/>
            </a:endParaRPr>
          </a:p>
          <a:p>
            <a:pPr algn="just">
              <a:buFont typeface="+mj-lt"/>
              <a:buAutoNum type="arabicPeriod"/>
            </a:pPr>
            <a:r>
              <a:rPr lang="pl-PL" sz="2000" b="0" i="0" dirty="0">
                <a:solidFill>
                  <a:srgbClr val="202124"/>
                </a:solidFill>
                <a:effectLst/>
                <a:latin typeface="+mj-lt"/>
              </a:rPr>
              <a:t>Na następnym ekranie ustawiamy nazwę projektu – </a:t>
            </a:r>
            <a:r>
              <a:rPr lang="pl-PL" sz="2000" b="1" i="0" dirty="0" err="1">
                <a:solidFill>
                  <a:srgbClr val="202124"/>
                </a:solidFill>
                <a:effectLst/>
                <a:latin typeface="+mj-lt"/>
              </a:rPr>
              <a:t>Wearabl</a:t>
            </a:r>
            <a:r>
              <a:rPr lang="pl-PL" sz="2000" b="1" dirty="0" err="1">
                <a:solidFill>
                  <a:srgbClr val="202124"/>
                </a:solidFill>
                <a:latin typeface="+mj-lt"/>
              </a:rPr>
              <a:t>e</a:t>
            </a:r>
            <a:r>
              <a:rPr lang="pl-PL" sz="2000" b="1" dirty="0">
                <a:solidFill>
                  <a:srgbClr val="202124"/>
                </a:solidFill>
                <a:latin typeface="+mj-lt"/>
              </a:rPr>
              <a:t> </a:t>
            </a:r>
            <a:r>
              <a:rPr lang="pl-PL" sz="2000" b="1" dirty="0" err="1">
                <a:solidFill>
                  <a:srgbClr val="202124"/>
                </a:solidFill>
                <a:latin typeface="+mj-lt"/>
              </a:rPr>
              <a:t>App</a:t>
            </a:r>
            <a:r>
              <a:rPr lang="pl-PL" sz="2000" b="1" dirty="0">
                <a:solidFill>
                  <a:srgbClr val="202124"/>
                </a:solidFill>
                <a:latin typeface="+mj-lt"/>
              </a:rPr>
              <a:t> i minimalną wersję SDK – API 28 – Android 9.0 (Pie) </a:t>
            </a:r>
            <a:r>
              <a:rPr lang="pl-PL" sz="2000" dirty="0">
                <a:solidFill>
                  <a:srgbClr val="202124"/>
                </a:solidFill>
                <a:latin typeface="+mj-lt"/>
              </a:rPr>
              <a:t>i zaznaczamy </a:t>
            </a:r>
            <a:r>
              <a:rPr lang="pl-PL" sz="2000" b="1" dirty="0" err="1">
                <a:solidFill>
                  <a:srgbClr val="202124"/>
                </a:solidFill>
                <a:latin typeface="+mj-lt"/>
              </a:rPr>
              <a:t>Pair</a:t>
            </a:r>
            <a:r>
              <a:rPr lang="pl-PL" sz="2000" b="1" dirty="0">
                <a:solidFill>
                  <a:srgbClr val="202124"/>
                </a:solidFill>
                <a:latin typeface="+mj-lt"/>
              </a:rPr>
              <a:t> with my </a:t>
            </a:r>
            <a:r>
              <a:rPr lang="pl-PL" sz="2000" b="1" dirty="0" err="1">
                <a:solidFill>
                  <a:srgbClr val="202124"/>
                </a:solidFill>
                <a:latin typeface="+mj-lt"/>
              </a:rPr>
              <a:t>empty</a:t>
            </a:r>
            <a:r>
              <a:rPr lang="pl-PL" sz="2000" b="1" dirty="0">
                <a:solidFill>
                  <a:srgbClr val="202124"/>
                </a:solidFill>
                <a:latin typeface="+mj-lt"/>
              </a:rPr>
              <a:t> </a:t>
            </a:r>
            <a:r>
              <a:rPr lang="pl-PL" sz="2000" b="1" dirty="0" err="1">
                <a:solidFill>
                  <a:srgbClr val="202124"/>
                </a:solidFill>
                <a:latin typeface="+mj-lt"/>
              </a:rPr>
              <a:t>phone</a:t>
            </a:r>
            <a:r>
              <a:rPr lang="pl-PL" sz="2000" b="1" dirty="0">
                <a:solidFill>
                  <a:srgbClr val="202124"/>
                </a:solidFill>
                <a:latin typeface="+mj-lt"/>
              </a:rPr>
              <a:t> </a:t>
            </a:r>
            <a:r>
              <a:rPr lang="pl-PL" sz="2000" b="1" dirty="0" err="1">
                <a:solidFill>
                  <a:srgbClr val="202124"/>
                </a:solidFill>
                <a:latin typeface="+mj-lt"/>
              </a:rPr>
              <a:t>app</a:t>
            </a:r>
            <a:r>
              <a:rPr lang="pl-PL" sz="2000" b="1" dirty="0">
                <a:solidFill>
                  <a:srgbClr val="202124"/>
                </a:solidFill>
                <a:latin typeface="+mj-lt"/>
              </a:rPr>
              <a:t> </a:t>
            </a:r>
            <a:r>
              <a:rPr lang="pl-PL" sz="2000" dirty="0">
                <a:solidFill>
                  <a:srgbClr val="202124"/>
                </a:solidFill>
                <a:latin typeface="+mj-lt"/>
              </a:rPr>
              <a:t>(utworzona zostanie aplikacja dla urządzeń ubieralnych i pustych dla smartfonów)</a:t>
            </a:r>
            <a:r>
              <a:rPr lang="en-US" sz="2000" b="0" i="0" dirty="0">
                <a:solidFill>
                  <a:srgbClr val="202124"/>
                </a:solidFill>
                <a:effectLst/>
                <a:latin typeface="+mj-lt"/>
              </a:rPr>
              <a:t>.</a:t>
            </a:r>
          </a:p>
          <a:p>
            <a:pPr algn="just">
              <a:buFont typeface="+mj-lt"/>
              <a:buAutoNum type="arabicPeriod"/>
            </a:pPr>
            <a:r>
              <a:rPr lang="pl-PL" sz="2000" b="0" i="0" dirty="0">
                <a:solidFill>
                  <a:srgbClr val="202124"/>
                </a:solidFill>
                <a:effectLst/>
                <a:latin typeface="+mj-lt"/>
              </a:rPr>
              <a:t>Klikamy </a:t>
            </a:r>
            <a:r>
              <a:rPr lang="pl-PL" sz="2000" b="1" i="0" dirty="0" err="1">
                <a:solidFill>
                  <a:srgbClr val="202124"/>
                </a:solidFill>
                <a:effectLst/>
                <a:latin typeface="+mj-lt"/>
              </a:rPr>
              <a:t>Finish</a:t>
            </a:r>
            <a:r>
              <a:rPr lang="pl-PL" sz="2000" b="0" i="0" dirty="0">
                <a:solidFill>
                  <a:srgbClr val="202124"/>
                </a:solidFill>
                <a:effectLst/>
                <a:latin typeface="+mj-lt"/>
              </a:rPr>
              <a:t> i czekamy, aż </a:t>
            </a:r>
            <a:r>
              <a:rPr lang="pl-PL" sz="2000" b="1" i="0" dirty="0">
                <a:solidFill>
                  <a:srgbClr val="202124"/>
                </a:solidFill>
                <a:effectLst/>
                <a:latin typeface="+mj-lt"/>
              </a:rPr>
              <a:t>Android Studio</a:t>
            </a:r>
            <a:r>
              <a:rPr lang="pl-PL" sz="2000" b="0" i="0" dirty="0">
                <a:solidFill>
                  <a:srgbClr val="202124"/>
                </a:solidFill>
                <a:effectLst/>
                <a:latin typeface="+mj-lt"/>
              </a:rPr>
              <a:t> utworzy projekt.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289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Tworzenie projektu w Android Studio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594601" cy="1669366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5. Przechodzimy do katalogu z utworzonym projektem (</a:t>
            </a:r>
            <a:r>
              <a:rPr lang="pl-PL" sz="2000" b="1" dirty="0">
                <a:solidFill>
                  <a:schemeClr val="tx1"/>
                </a:solidFill>
              </a:rPr>
              <a:t>C://…/</a:t>
            </a:r>
            <a:r>
              <a:rPr lang="pl-PL" sz="2000" b="1" dirty="0" err="1">
                <a:solidFill>
                  <a:schemeClr val="tx1"/>
                </a:solidFill>
              </a:rPr>
              <a:t>WearableApp</a:t>
            </a:r>
            <a:r>
              <a:rPr lang="pl-PL" sz="2000" b="1" dirty="0">
                <a:solidFill>
                  <a:schemeClr val="tx1"/>
                </a:solidFill>
              </a:rPr>
              <a:t>/</a:t>
            </a:r>
            <a:r>
              <a:rPr lang="pl-PL" sz="2000" dirty="0">
                <a:solidFill>
                  <a:schemeClr val="tx1"/>
                </a:solidFill>
              </a:rPr>
              <a:t>), a następnie do katalogu </a:t>
            </a:r>
            <a:r>
              <a:rPr lang="pl-PL" sz="2000" b="1" dirty="0" err="1">
                <a:solidFill>
                  <a:schemeClr val="tx1"/>
                </a:solidFill>
              </a:rPr>
              <a:t>app</a:t>
            </a:r>
            <a:r>
              <a:rPr lang="pl-PL" sz="2000" dirty="0">
                <a:solidFill>
                  <a:schemeClr val="tx1"/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6. Otwieramy plik </a:t>
            </a:r>
            <a:r>
              <a:rPr lang="pl-PL" sz="2000" b="1" dirty="0" err="1">
                <a:solidFill>
                  <a:schemeClr val="tx1"/>
                </a:solidFill>
              </a:rPr>
              <a:t>build.gradle</a:t>
            </a:r>
            <a:r>
              <a:rPr lang="pl-PL" sz="2000" dirty="0">
                <a:solidFill>
                  <a:schemeClr val="tx1"/>
                </a:solidFill>
              </a:rPr>
              <a:t> i modyfikujemy wersję kompilacyjną i docelową SDK na 28 w sekcji </a:t>
            </a:r>
            <a:r>
              <a:rPr lang="pl-PL" sz="2000" b="1" dirty="0" err="1">
                <a:solidFill>
                  <a:schemeClr val="tx1"/>
                </a:solidFill>
              </a:rPr>
              <a:t>dependecies</a:t>
            </a:r>
            <a:r>
              <a:rPr lang="pl-PL" sz="2000" dirty="0">
                <a:solidFill>
                  <a:schemeClr val="tx1"/>
                </a:solidFill>
              </a:rPr>
              <a:t>. </a:t>
            </a:r>
          </a:p>
          <a:p>
            <a:pPr marL="0" indent="0" algn="just">
              <a:buNone/>
            </a:pPr>
            <a:endParaRPr lang="pl-PL" sz="2000" dirty="0">
              <a:solidFill>
                <a:schemeClr val="tx1"/>
              </a:solidFill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1CC99F74-B42F-4DF6-A657-4CD2D4C9A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428" y="3429000"/>
            <a:ext cx="5406608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dependencies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 {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implementation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 'androidx.wear:wear:1.0.0'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implementation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 'com.google.android.support:wearable:2.8.1'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compileOnly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 'com.google.android.wearable:wearable:2.8.1'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+mj-lt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2152456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Tworzenie projektu w Android Studio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594601" cy="1135969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7. Następnie przechodzimy do katalogu </a:t>
            </a:r>
            <a:r>
              <a:rPr lang="pl-PL" sz="2000" b="1" dirty="0" err="1">
                <a:solidFill>
                  <a:schemeClr val="tx1"/>
                </a:solidFill>
              </a:rPr>
              <a:t>src</a:t>
            </a:r>
            <a:r>
              <a:rPr lang="pl-PL" sz="2000" b="1" dirty="0">
                <a:solidFill>
                  <a:schemeClr val="tx1"/>
                </a:solidFill>
              </a:rPr>
              <a:t>/</a:t>
            </a:r>
            <a:r>
              <a:rPr lang="pl-PL" sz="2000" b="1" dirty="0" err="1">
                <a:solidFill>
                  <a:schemeClr val="tx1"/>
                </a:solidFill>
              </a:rPr>
              <a:t>main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>
                <a:solidFill>
                  <a:schemeClr val="tx1"/>
                </a:solidFill>
              </a:rPr>
              <a:t>i modyfikujemy plik AndroidManifest.xml. W </a:t>
            </a:r>
            <a:r>
              <a:rPr lang="pl-PL" sz="2000" dirty="0" err="1">
                <a:solidFill>
                  <a:schemeClr val="tx1"/>
                </a:solidFill>
              </a:rPr>
              <a:t>tagu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pl-PL" sz="2000" b="1" dirty="0">
                <a:solidFill>
                  <a:schemeClr val="tx1"/>
                </a:solidFill>
              </a:rPr>
              <a:t>&lt;</a:t>
            </a:r>
            <a:r>
              <a:rPr lang="pl-PL" sz="2000" b="1" dirty="0" err="1">
                <a:solidFill>
                  <a:schemeClr val="tx1"/>
                </a:solidFill>
              </a:rPr>
              <a:t>application</a:t>
            </a:r>
            <a:r>
              <a:rPr lang="pl-PL" sz="2000" b="1" dirty="0">
                <a:solidFill>
                  <a:schemeClr val="tx1"/>
                </a:solidFill>
              </a:rPr>
              <a:t>&gt;</a:t>
            </a:r>
            <a:r>
              <a:rPr lang="pl-PL" sz="2000" dirty="0">
                <a:solidFill>
                  <a:schemeClr val="tx1"/>
                </a:solidFill>
              </a:rPr>
              <a:t> znajduje się </a:t>
            </a:r>
            <a:r>
              <a:rPr lang="pl-PL" sz="2000" dirty="0" err="1">
                <a:solidFill>
                  <a:schemeClr val="tx1"/>
                </a:solidFill>
              </a:rPr>
              <a:t>tag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pl-PL" sz="2000" b="1" dirty="0">
                <a:solidFill>
                  <a:schemeClr val="tx1"/>
                </a:solidFill>
              </a:rPr>
              <a:t>&lt;meta-data&gt;, </a:t>
            </a:r>
            <a:r>
              <a:rPr lang="pl-PL" sz="2000" dirty="0">
                <a:solidFill>
                  <a:schemeClr val="tx1"/>
                </a:solidFill>
              </a:rPr>
              <a:t>w którym należy zmienić </a:t>
            </a:r>
            <a:r>
              <a:rPr lang="pl-PL" sz="2000" b="1" dirty="0">
                <a:solidFill>
                  <a:schemeClr val="tx1"/>
                </a:solidFill>
              </a:rPr>
              <a:t>android </a:t>
            </a:r>
            <a:r>
              <a:rPr lang="pl-PL" sz="2000" b="1" dirty="0" err="1">
                <a:solidFill>
                  <a:schemeClr val="tx1"/>
                </a:solidFill>
              </a:rPr>
              <a:t>name</a:t>
            </a:r>
            <a:r>
              <a:rPr lang="pl-PL" sz="2000" dirty="0">
                <a:solidFill>
                  <a:schemeClr val="tx1"/>
                </a:solidFill>
              </a:rPr>
              <a:t> oraz </a:t>
            </a:r>
            <a:r>
              <a:rPr lang="pl-PL" sz="2000" b="1" dirty="0">
                <a:solidFill>
                  <a:schemeClr val="tx1"/>
                </a:solidFill>
              </a:rPr>
              <a:t>android </a:t>
            </a:r>
            <a:r>
              <a:rPr lang="pl-PL" sz="2000" b="1" dirty="0" err="1">
                <a:solidFill>
                  <a:schemeClr val="tx1"/>
                </a:solidFill>
              </a:rPr>
              <a:t>value</a:t>
            </a:r>
            <a:r>
              <a:rPr lang="pl-PL" sz="2000" dirty="0">
                <a:solidFill>
                  <a:schemeClr val="tx1"/>
                </a:solidFill>
              </a:rPr>
              <a:t>.</a:t>
            </a:r>
            <a:endParaRPr lang="pl-PL" sz="20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pl-PL" sz="2000" dirty="0">
              <a:solidFill>
                <a:schemeClr val="tx1"/>
              </a:solidFill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4B885688-13C5-4DC1-95E4-290D39FBA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50" y="2757869"/>
            <a:ext cx="5681363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application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...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&lt;meta-data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android:name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com.google.android.wearable.standalone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"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 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android:value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true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" /&gt;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...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&lt;/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application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</a:rPr>
              <a:t> 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053A9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418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Tworzenie projektu w Android Studio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594601" cy="1135969"/>
          </a:xfrm>
        </p:spPr>
        <p:txBody>
          <a:bodyPr/>
          <a:lstStyle/>
          <a:p>
            <a:pPr marL="0" indent="0" algn="just">
              <a:buNone/>
            </a:pPr>
            <a:r>
              <a:rPr lang="pl-PL" sz="2000" dirty="0">
                <a:solidFill>
                  <a:schemeClr val="tx1"/>
                </a:solidFill>
              </a:rPr>
              <a:t>8. W pliku </a:t>
            </a:r>
            <a:r>
              <a:rPr lang="pl-PL" sz="2000" b="1" dirty="0">
                <a:solidFill>
                  <a:schemeClr val="tx1"/>
                </a:solidFill>
              </a:rPr>
              <a:t>AndroidManifest.xml </a:t>
            </a:r>
            <a:r>
              <a:rPr lang="pl-PL" sz="2000" dirty="0">
                <a:solidFill>
                  <a:schemeClr val="tx1"/>
                </a:solidFill>
              </a:rPr>
              <a:t>czy </a:t>
            </a:r>
            <a:r>
              <a:rPr lang="pl-PL" sz="2000" dirty="0" err="1">
                <a:solidFill>
                  <a:schemeClr val="tx1"/>
                </a:solidFill>
              </a:rPr>
              <a:t>tag</a:t>
            </a:r>
            <a:r>
              <a:rPr lang="pl-PL" sz="2000" dirty="0">
                <a:solidFill>
                  <a:schemeClr val="tx1"/>
                </a:solidFill>
              </a:rPr>
              <a:t> </a:t>
            </a:r>
            <a:r>
              <a:rPr lang="pl-PL" sz="2000" b="1" dirty="0">
                <a:solidFill>
                  <a:schemeClr val="tx1"/>
                </a:solidFill>
              </a:rPr>
              <a:t>&lt;</a:t>
            </a:r>
            <a:r>
              <a:rPr lang="pl-PL" sz="2000" b="1" dirty="0" err="1">
                <a:solidFill>
                  <a:schemeClr val="tx1"/>
                </a:solidFill>
              </a:rPr>
              <a:t>user-feature</a:t>
            </a:r>
            <a:r>
              <a:rPr lang="pl-PL" sz="2000" b="1" dirty="0">
                <a:solidFill>
                  <a:schemeClr val="tx1"/>
                </a:solidFill>
              </a:rPr>
              <a:t>&gt; </a:t>
            </a:r>
            <a:r>
              <a:rPr lang="pl-PL" sz="2000" dirty="0">
                <a:solidFill>
                  <a:schemeClr val="tx1"/>
                </a:solidFill>
              </a:rPr>
              <a:t>przyjmuje następującą wartość: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8452F34-FCD7-40BD-8C5F-668CE12C1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74" y="2512302"/>
            <a:ext cx="600677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&lt;manifest&gt;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...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  &lt;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uses-feature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 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android:name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="</a:t>
            </a:r>
            <a:r>
              <a:rPr kumimoji="0" lang="pl-PL" altLang="pl-PL" sz="1600" b="0" i="0" u="none" strike="noStrike" cap="none" normalizeH="0" baseline="0" dirty="0" err="1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android.hardware.type.watch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" /&gt;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...</a:t>
            </a:r>
            <a:b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</a:b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  <a:latin typeface="Roboto Mono"/>
              </a:rPr>
              <a:t>&lt;/manifest&gt;</a:t>
            </a:r>
            <a:r>
              <a:rPr kumimoji="0" lang="pl-PL" altLang="pl-PL" sz="1600" b="0" i="0" u="none" strike="noStrike" cap="none" normalizeH="0" baseline="0" dirty="0">
                <a:ln>
                  <a:noFill/>
                </a:ln>
                <a:solidFill>
                  <a:srgbClr val="053A98"/>
                </a:solidFill>
                <a:effectLst/>
              </a:rPr>
              <a:t> </a:t>
            </a:r>
            <a:endParaRPr kumimoji="0" lang="pl-PL" altLang="pl-PL" sz="1600" b="0" i="0" u="none" strike="noStrike" cap="none" normalizeH="0" baseline="0" dirty="0">
              <a:ln>
                <a:noFill/>
              </a:ln>
              <a:solidFill>
                <a:srgbClr val="053A98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01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Uruchamianie emulatora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469900" y="1193800"/>
            <a:ext cx="6953250" cy="1016000"/>
          </a:xfrm>
        </p:spPr>
        <p:txBody>
          <a:bodyPr/>
          <a:lstStyle/>
          <a:p>
            <a:r>
              <a:rPr lang="pl-PL" sz="3200" dirty="0"/>
              <a:t>2. Uruchamiania emulatora</a:t>
            </a:r>
            <a:endParaRPr lang="en-US" sz="3200" dirty="0"/>
          </a:p>
        </p:txBody>
      </p:sp>
      <p:pic>
        <p:nvPicPr>
          <p:cNvPr id="1026" name="Picture 2" descr="Znalezione obrazy dla zapytania: android studio">
            <a:extLst>
              <a:ext uri="{FF2B5EF4-FFF2-40B4-BE49-F238E27FC236}">
                <a16:creationId xmlns:a16="http://schemas.microsoft.com/office/drawing/2014/main" id="{D151D581-7B99-4F5A-9F02-43590A0EE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2823264"/>
            <a:ext cx="6953250" cy="34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514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l-PL" dirty="0"/>
              <a:t>Tutorial programowania dla urządzeń ubieralnych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l-PL" dirty="0"/>
              <a:t>Uruchamianie emulatora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460166" y="1522825"/>
            <a:ext cx="7867908" cy="2852227"/>
          </a:xfrm>
        </p:spPr>
        <p:txBody>
          <a:bodyPr/>
          <a:lstStyle/>
          <a:p>
            <a:pPr marL="457200" indent="-457200" algn="just">
              <a:buAutoNum type="arabicPeriod"/>
            </a:pPr>
            <a:r>
              <a:rPr lang="pl-PL" sz="2000" dirty="0">
                <a:solidFill>
                  <a:schemeClr val="tx1"/>
                </a:solidFill>
              </a:rPr>
              <a:t>W Android Studio wybieramy zakładkę </a:t>
            </a:r>
            <a:r>
              <a:rPr lang="pl-PL" sz="2000" b="1" dirty="0">
                <a:solidFill>
                  <a:schemeClr val="tx1"/>
                </a:solidFill>
              </a:rPr>
              <a:t>Tools-&gt; AVD Manager</a:t>
            </a:r>
            <a:r>
              <a:rPr lang="pl-PL" sz="2000" dirty="0">
                <a:solidFill>
                  <a:schemeClr val="tx1"/>
                </a:solidFill>
              </a:rPr>
              <a:t>. </a:t>
            </a:r>
          </a:p>
          <a:p>
            <a:pPr marL="457200" indent="-457200" algn="just">
              <a:buAutoNum type="arabicPeriod"/>
            </a:pPr>
            <a:r>
              <a:rPr lang="pl-PL" sz="2000" dirty="0">
                <a:solidFill>
                  <a:schemeClr val="tx1"/>
                </a:solidFill>
              </a:rPr>
              <a:t>Następnie dodajemy emulator klikając </a:t>
            </a:r>
            <a:r>
              <a:rPr lang="en-US" sz="2000" b="1" dirty="0">
                <a:solidFill>
                  <a:schemeClr val="tx1"/>
                </a:solidFill>
              </a:rPr>
              <a:t>Create Virtual Device</a:t>
            </a:r>
            <a:r>
              <a:rPr lang="pl-PL" sz="2000" dirty="0">
                <a:solidFill>
                  <a:schemeClr val="tx1"/>
                </a:solidFill>
              </a:rPr>
              <a:t>. Przechodzimy do zakładki </a:t>
            </a:r>
            <a:r>
              <a:rPr lang="pl-PL" sz="2000" b="1" dirty="0" err="1">
                <a:solidFill>
                  <a:schemeClr val="tx1"/>
                </a:solidFill>
              </a:rPr>
              <a:t>Wear</a:t>
            </a:r>
            <a:r>
              <a:rPr lang="pl-PL" sz="2000" b="1" dirty="0">
                <a:solidFill>
                  <a:schemeClr val="tx1"/>
                </a:solidFill>
              </a:rPr>
              <a:t> OS </a:t>
            </a:r>
            <a:r>
              <a:rPr lang="pl-PL" sz="2000" dirty="0">
                <a:solidFill>
                  <a:schemeClr val="tx1"/>
                </a:solidFill>
              </a:rPr>
              <a:t>i wybieramy </a:t>
            </a:r>
            <a:r>
              <a:rPr lang="pl-PL" sz="2000" b="1" dirty="0">
                <a:solidFill>
                  <a:schemeClr val="tx1"/>
                </a:solidFill>
              </a:rPr>
              <a:t>Android </a:t>
            </a:r>
            <a:r>
              <a:rPr lang="pl-PL" sz="2000" b="1" dirty="0" err="1">
                <a:solidFill>
                  <a:schemeClr val="tx1"/>
                </a:solidFill>
              </a:rPr>
              <a:t>Wear</a:t>
            </a:r>
            <a:r>
              <a:rPr lang="pl-PL" sz="2000" b="1" dirty="0">
                <a:solidFill>
                  <a:schemeClr val="tx1"/>
                </a:solidFill>
              </a:rPr>
              <a:t> </a:t>
            </a:r>
            <a:r>
              <a:rPr lang="pl-PL" sz="2000" dirty="0" err="1">
                <a:solidFill>
                  <a:schemeClr val="tx1"/>
                </a:solidFill>
              </a:rPr>
              <a:t>Square</a:t>
            </a:r>
            <a:r>
              <a:rPr lang="pl-PL" sz="2000" dirty="0">
                <a:solidFill>
                  <a:schemeClr val="tx1"/>
                </a:solidFill>
              </a:rPr>
              <a:t>. Teraz wystarczy już tylko pobrać i uruchomić emulator.</a:t>
            </a:r>
          </a:p>
        </p:txBody>
      </p:sp>
    </p:spTree>
    <p:extLst>
      <p:ext uri="{BB962C8B-B14F-4D97-AF65-F5344CB8AC3E}">
        <p14:creationId xmlns:p14="http://schemas.microsoft.com/office/powerpoint/2010/main" val="4149885811"/>
      </p:ext>
    </p:extLst>
  </p:cSld>
  <p:clrMapOvr>
    <a:masterClrMapping/>
  </p:clrMapOvr>
</p:sld>
</file>

<file path=ppt/theme/theme1.xml><?xml version="1.0" encoding="utf-8"?>
<a:theme xmlns:a="http://schemas.openxmlformats.org/drawingml/2006/main" name="UM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12700">
          <a:solidFill>
            <a:srgbClr val="000000">
              <a:alpha val="0"/>
            </a:srgbClr>
          </a:solidFill>
          <a:prstDash val="solid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rtlCol="0">
        <a:spAutoFit/>
      </a:bodyPr>
      <a:lstStyle>
        <a:defPPr>
          <a:lnSpc>
            <a:spcPts val="3000"/>
          </a:lnSpc>
          <a:tabLst/>
          <a:defRPr sz="2400" dirty="0" err="1" smtClean="0">
            <a:solidFill>
              <a:srgbClr val="254AA5"/>
            </a:solidFill>
            <a:latin typeface="Calibri" pitchFamily="18" charset="0"/>
            <a:cs typeface="Calibri" pitchFamily="18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14652</TotalTime>
  <Words>3940</Words>
  <Application>Microsoft Office PowerPoint</Application>
  <PresentationFormat>Pokaz na ekranie (4:3)</PresentationFormat>
  <Paragraphs>214</Paragraphs>
  <Slides>36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36</vt:i4>
      </vt:variant>
    </vt:vector>
  </HeadingPairs>
  <TitlesOfParts>
    <vt:vector size="46" baseType="lpstr">
      <vt:lpstr>Arial</vt:lpstr>
      <vt:lpstr>Calibri</vt:lpstr>
      <vt:lpstr>Courier New</vt:lpstr>
      <vt:lpstr>inherit</vt:lpstr>
      <vt:lpstr>Lato</vt:lpstr>
      <vt:lpstr>Lucida Grande</vt:lpstr>
      <vt:lpstr>Roboto Mono</vt:lpstr>
      <vt:lpstr>Times New Roman</vt:lpstr>
      <vt:lpstr>Wingdings</vt:lpstr>
      <vt:lpstr>UMK</vt:lpstr>
      <vt:lpstr>Tutorial programowania dla urządzeń ubieralnych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Manager/>
  <Company>UMK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Szablon prezentacji Powerpoint 4:3</dc:title>
  <dc:subject/>
  <dc:creator>UMK</dc:creator>
  <cp:keywords/>
  <dc:description/>
  <cp:lastModifiedBy>Marek Przybyłowski</cp:lastModifiedBy>
  <cp:revision>134</cp:revision>
  <cp:lastPrinted>2016-11-19T13:26:22Z</cp:lastPrinted>
  <dcterms:created xsi:type="dcterms:W3CDTF">2016-01-15T08:49:16Z</dcterms:created>
  <dcterms:modified xsi:type="dcterms:W3CDTF">2021-02-12T14:41:52Z</dcterms:modified>
  <cp:category/>
</cp:coreProperties>
</file>